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60" r:id="rId2"/>
    <p:sldMasterId id="2147483776" r:id="rId3"/>
  </p:sldMasterIdLst>
  <p:notesMasterIdLst>
    <p:notesMasterId r:id="rId79"/>
  </p:notesMasterIdLst>
  <p:handoutMasterIdLst>
    <p:handoutMasterId r:id="rId80"/>
  </p:handoutMasterIdLst>
  <p:sldIdLst>
    <p:sldId id="454" r:id="rId4"/>
    <p:sldId id="376" r:id="rId5"/>
    <p:sldId id="383" r:id="rId6"/>
    <p:sldId id="267" r:id="rId7"/>
    <p:sldId id="384" r:id="rId8"/>
    <p:sldId id="573" r:id="rId9"/>
    <p:sldId id="599" r:id="rId10"/>
    <p:sldId id="600" r:id="rId11"/>
    <p:sldId id="601" r:id="rId12"/>
    <p:sldId id="602" r:id="rId13"/>
    <p:sldId id="603" r:id="rId14"/>
    <p:sldId id="623" r:id="rId15"/>
    <p:sldId id="386" r:id="rId16"/>
    <p:sldId id="387" r:id="rId17"/>
    <p:sldId id="460" r:id="rId18"/>
    <p:sldId id="390" r:id="rId19"/>
    <p:sldId id="377" r:id="rId20"/>
    <p:sldId id="576" r:id="rId21"/>
    <p:sldId id="550" r:id="rId22"/>
    <p:sldId id="549" r:id="rId23"/>
    <p:sldId id="551" r:id="rId24"/>
    <p:sldId id="548" r:id="rId25"/>
    <p:sldId id="516" r:id="rId26"/>
    <p:sldId id="624" r:id="rId27"/>
    <p:sldId id="625" r:id="rId28"/>
    <p:sldId id="498" r:id="rId29"/>
    <p:sldId id="499" r:id="rId30"/>
    <p:sldId id="621" r:id="rId31"/>
    <p:sldId id="622" r:id="rId32"/>
    <p:sldId id="527" r:id="rId33"/>
    <p:sldId id="540" r:id="rId34"/>
    <p:sldId id="543" r:id="rId35"/>
    <p:sldId id="544" r:id="rId36"/>
    <p:sldId id="585" r:id="rId37"/>
    <p:sldId id="586" r:id="rId38"/>
    <p:sldId id="588" r:id="rId39"/>
    <p:sldId id="589" r:id="rId40"/>
    <p:sldId id="546" r:id="rId41"/>
    <p:sldId id="587" r:id="rId42"/>
    <p:sldId id="531" r:id="rId43"/>
    <p:sldId id="620" r:id="rId44"/>
    <p:sldId id="504" r:id="rId45"/>
    <p:sldId id="505" r:id="rId46"/>
    <p:sldId id="456" r:id="rId47"/>
    <p:sldId id="378" r:id="rId48"/>
    <p:sldId id="566" r:id="rId49"/>
    <p:sldId id="567" r:id="rId50"/>
    <p:sldId id="581" r:id="rId51"/>
    <p:sldId id="582" r:id="rId52"/>
    <p:sldId id="590" r:id="rId53"/>
    <p:sldId id="591" r:id="rId54"/>
    <p:sldId id="592" r:id="rId55"/>
    <p:sldId id="570" r:id="rId56"/>
    <p:sldId id="596" r:id="rId57"/>
    <p:sldId id="598" r:id="rId58"/>
    <p:sldId id="562" r:id="rId59"/>
    <p:sldId id="563" r:id="rId60"/>
    <p:sldId id="564" r:id="rId61"/>
    <p:sldId id="565" r:id="rId62"/>
    <p:sldId id="488" r:id="rId63"/>
    <p:sldId id="533" r:id="rId64"/>
    <p:sldId id="415" r:id="rId65"/>
    <p:sldId id="489" r:id="rId66"/>
    <p:sldId id="494" r:id="rId67"/>
    <p:sldId id="493" r:id="rId68"/>
    <p:sldId id="492" r:id="rId69"/>
    <p:sldId id="491" r:id="rId70"/>
    <p:sldId id="490" r:id="rId71"/>
    <p:sldId id="495" r:id="rId72"/>
    <p:sldId id="496" r:id="rId73"/>
    <p:sldId id="497" r:id="rId74"/>
    <p:sldId id="500" r:id="rId75"/>
    <p:sldId id="501" r:id="rId76"/>
    <p:sldId id="436" r:id="rId77"/>
    <p:sldId id="461" r:id="rId78"/>
  </p:sldIdLst>
  <p:sldSz cx="9144000" cy="6858000" type="screen4x3"/>
  <p:notesSz cx="9051925" cy="7077075"/>
  <p:defaultTextStyle>
    <a:defPPr>
      <a:defRPr lang="en-US"/>
    </a:defPPr>
    <a:lvl1pPr algn="l" rtl="0" eaLnBrk="0" fontAlgn="base" hangingPunct="0">
      <a:spcBef>
        <a:spcPct val="20000"/>
      </a:spcBef>
      <a:spcAft>
        <a:spcPct val="0"/>
      </a:spcAft>
      <a:buChar char="•"/>
      <a:defRPr kern="1200">
        <a:solidFill>
          <a:schemeClr val="tx1"/>
        </a:solidFill>
        <a:latin typeface="Tahoma" pitchFamily="34" charset="0"/>
        <a:ea typeface="+mn-ea"/>
        <a:cs typeface="+mn-cs"/>
      </a:defRPr>
    </a:lvl1pPr>
    <a:lvl2pPr marL="457200" algn="l" rtl="0" eaLnBrk="0" fontAlgn="base" hangingPunct="0">
      <a:spcBef>
        <a:spcPct val="20000"/>
      </a:spcBef>
      <a:spcAft>
        <a:spcPct val="0"/>
      </a:spcAft>
      <a:buChar char="•"/>
      <a:defRPr kern="1200">
        <a:solidFill>
          <a:schemeClr val="tx1"/>
        </a:solidFill>
        <a:latin typeface="Tahoma" pitchFamily="34" charset="0"/>
        <a:ea typeface="+mn-ea"/>
        <a:cs typeface="+mn-cs"/>
      </a:defRPr>
    </a:lvl2pPr>
    <a:lvl3pPr marL="914400" algn="l" rtl="0" eaLnBrk="0" fontAlgn="base" hangingPunct="0">
      <a:spcBef>
        <a:spcPct val="20000"/>
      </a:spcBef>
      <a:spcAft>
        <a:spcPct val="0"/>
      </a:spcAft>
      <a:buChar char="•"/>
      <a:defRPr kern="1200">
        <a:solidFill>
          <a:schemeClr val="tx1"/>
        </a:solidFill>
        <a:latin typeface="Tahoma" pitchFamily="34" charset="0"/>
        <a:ea typeface="+mn-ea"/>
        <a:cs typeface="+mn-cs"/>
      </a:defRPr>
    </a:lvl3pPr>
    <a:lvl4pPr marL="1371600" algn="l" rtl="0" eaLnBrk="0" fontAlgn="base" hangingPunct="0">
      <a:spcBef>
        <a:spcPct val="20000"/>
      </a:spcBef>
      <a:spcAft>
        <a:spcPct val="0"/>
      </a:spcAft>
      <a:buChar char="•"/>
      <a:defRPr kern="1200">
        <a:solidFill>
          <a:schemeClr val="tx1"/>
        </a:solidFill>
        <a:latin typeface="Tahoma" pitchFamily="34" charset="0"/>
        <a:ea typeface="+mn-ea"/>
        <a:cs typeface="+mn-cs"/>
      </a:defRPr>
    </a:lvl4pPr>
    <a:lvl5pPr marL="1828800" algn="l" rtl="0" eaLnBrk="0" fontAlgn="base" hangingPunct="0">
      <a:spcBef>
        <a:spcPct val="20000"/>
      </a:spcBef>
      <a:spcAft>
        <a:spcPct val="0"/>
      </a:spcAft>
      <a:buChar char="•"/>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E7EA2E75-AB60-475F-BDA3-0459A9D502B0}">
          <p14:sldIdLst>
            <p14:sldId id="454"/>
            <p14:sldId id="376"/>
            <p14:sldId id="383"/>
            <p14:sldId id="267"/>
            <p14:sldId id="384"/>
            <p14:sldId id="573"/>
            <p14:sldId id="599"/>
            <p14:sldId id="600"/>
            <p14:sldId id="601"/>
            <p14:sldId id="602"/>
            <p14:sldId id="603"/>
            <p14:sldId id="623"/>
            <p14:sldId id="386"/>
            <p14:sldId id="387"/>
            <p14:sldId id="460"/>
            <p14:sldId id="390"/>
            <p14:sldId id="377"/>
            <p14:sldId id="576"/>
            <p14:sldId id="550"/>
            <p14:sldId id="549"/>
            <p14:sldId id="551"/>
            <p14:sldId id="548"/>
            <p14:sldId id="516"/>
          </p14:sldIdLst>
        </p14:section>
        <p14:section name="Untitled Section" id="{A75D47DD-9F58-4DF9-BBD9-883A5F3A8C5E}">
          <p14:sldIdLst>
            <p14:sldId id="624"/>
            <p14:sldId id="625"/>
            <p14:sldId id="498"/>
            <p14:sldId id="499"/>
            <p14:sldId id="621"/>
            <p14:sldId id="622"/>
            <p14:sldId id="527"/>
            <p14:sldId id="540"/>
            <p14:sldId id="543"/>
            <p14:sldId id="544"/>
            <p14:sldId id="585"/>
            <p14:sldId id="586"/>
            <p14:sldId id="588"/>
            <p14:sldId id="589"/>
            <p14:sldId id="546"/>
            <p14:sldId id="587"/>
            <p14:sldId id="531"/>
            <p14:sldId id="620"/>
            <p14:sldId id="504"/>
            <p14:sldId id="505"/>
            <p14:sldId id="456"/>
            <p14:sldId id="378"/>
            <p14:sldId id="566"/>
            <p14:sldId id="567"/>
            <p14:sldId id="581"/>
            <p14:sldId id="582"/>
            <p14:sldId id="590"/>
            <p14:sldId id="591"/>
            <p14:sldId id="592"/>
            <p14:sldId id="570"/>
            <p14:sldId id="596"/>
            <p14:sldId id="598"/>
            <p14:sldId id="562"/>
            <p14:sldId id="563"/>
            <p14:sldId id="564"/>
            <p14:sldId id="565"/>
            <p14:sldId id="488"/>
            <p14:sldId id="533"/>
            <p14:sldId id="415"/>
            <p14:sldId id="489"/>
            <p14:sldId id="494"/>
            <p14:sldId id="493"/>
            <p14:sldId id="492"/>
            <p14:sldId id="491"/>
            <p14:sldId id="490"/>
            <p14:sldId id="495"/>
            <p14:sldId id="496"/>
            <p14:sldId id="497"/>
            <p14:sldId id="500"/>
            <p14:sldId id="501"/>
            <p14:sldId id="436"/>
            <p14:sldId id="4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9">
          <p15:clr>
            <a:srgbClr val="A4A3A4"/>
          </p15:clr>
        </p15:guide>
        <p15:guide id="2" pos="285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F00FF"/>
    <a:srgbClr val="FFFF66"/>
    <a:srgbClr val="FFFFCC"/>
    <a:srgbClr val="FF0000"/>
    <a:srgbClr val="12163D"/>
    <a:srgbClr val="555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3669" autoAdjust="0"/>
  </p:normalViewPr>
  <p:slideViewPr>
    <p:cSldViewPr snapToGrid="0">
      <p:cViewPr varScale="1">
        <p:scale>
          <a:sx n="92" d="100"/>
          <a:sy n="92" d="100"/>
        </p:scale>
        <p:origin x="816" y="90"/>
      </p:cViewPr>
      <p:guideLst>
        <p:guide orient="horz" pos="2160"/>
        <p:guide pos="2880"/>
      </p:guideLst>
    </p:cSldViewPr>
  </p:slideViewPr>
  <p:outlineViewPr>
    <p:cViewPr>
      <p:scale>
        <a:sx n="33" d="100"/>
        <a:sy n="33" d="100"/>
      </p:scale>
      <p:origin x="0" y="30701"/>
    </p:cViewPr>
  </p:outlineViewPr>
  <p:notesTextViewPr>
    <p:cViewPr>
      <p:scale>
        <a:sx n="100" d="100"/>
        <a:sy n="100" d="100"/>
      </p:scale>
      <p:origin x="0" y="0"/>
    </p:cViewPr>
  </p:notesTextViewPr>
  <p:sorterViewPr>
    <p:cViewPr>
      <p:scale>
        <a:sx n="66" d="100"/>
        <a:sy n="66" d="100"/>
      </p:scale>
      <p:origin x="0" y="1872"/>
    </p:cViewPr>
  </p:sorterViewPr>
  <p:notesViewPr>
    <p:cSldViewPr snapToGrid="0">
      <p:cViewPr>
        <p:scale>
          <a:sx n="75" d="100"/>
          <a:sy n="75" d="100"/>
        </p:scale>
        <p:origin x="-2472" y="-336"/>
      </p:cViewPr>
      <p:guideLst>
        <p:guide orient="horz" pos="2229"/>
        <p:guide pos="285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923119" cy="3538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spcAft>
                <a:spcPct val="0"/>
              </a:spcAft>
              <a:buFontTx/>
              <a:buNone/>
              <a:defRPr sz="1200">
                <a:latin typeface="Arial" pitchFamily="34" charset="0"/>
              </a:defRPr>
            </a:lvl1pPr>
          </a:lstStyle>
          <a:p>
            <a:pPr>
              <a:defRPr/>
            </a:pPr>
            <a:endParaRPr lang="en-US"/>
          </a:p>
        </p:txBody>
      </p:sp>
      <p:sp>
        <p:nvSpPr>
          <p:cNvPr id="38915" name="Rectangle 3"/>
          <p:cNvSpPr>
            <a:spLocks noGrp="1" noChangeArrowheads="1"/>
          </p:cNvSpPr>
          <p:nvPr>
            <p:ph type="dt" sz="quarter" idx="1"/>
          </p:nvPr>
        </p:nvSpPr>
        <p:spPr bwMode="auto">
          <a:xfrm>
            <a:off x="5127261" y="0"/>
            <a:ext cx="3923119" cy="3538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spcAft>
                <a:spcPct val="0"/>
              </a:spcAft>
              <a:buFontTx/>
              <a:buNone/>
              <a:defRPr sz="1200">
                <a:latin typeface="Arial" pitchFamily="34" charset="0"/>
              </a:defRPr>
            </a:lvl1pPr>
          </a:lstStyle>
          <a:p>
            <a:pPr>
              <a:defRPr/>
            </a:pPr>
            <a:endParaRPr lang="en-US"/>
          </a:p>
        </p:txBody>
      </p:sp>
      <p:sp>
        <p:nvSpPr>
          <p:cNvPr id="38916" name="Rectangle 4"/>
          <p:cNvSpPr>
            <a:spLocks noGrp="1" noChangeArrowheads="1"/>
          </p:cNvSpPr>
          <p:nvPr>
            <p:ph type="ftr" sz="quarter" idx="2"/>
          </p:nvPr>
        </p:nvSpPr>
        <p:spPr bwMode="auto">
          <a:xfrm>
            <a:off x="1" y="6721583"/>
            <a:ext cx="3923119" cy="3538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spcAft>
                <a:spcPct val="0"/>
              </a:spcAft>
              <a:buFontTx/>
              <a:buNone/>
              <a:defRPr sz="1200">
                <a:latin typeface="Arial" pitchFamily="34" charset="0"/>
              </a:defRPr>
            </a:lvl1pPr>
          </a:lstStyle>
          <a:p>
            <a:pPr>
              <a:defRPr/>
            </a:pPr>
            <a:endParaRPr lang="en-US"/>
          </a:p>
        </p:txBody>
      </p:sp>
      <p:sp>
        <p:nvSpPr>
          <p:cNvPr id="38917" name="Rectangle 5"/>
          <p:cNvSpPr>
            <a:spLocks noGrp="1" noChangeArrowheads="1"/>
          </p:cNvSpPr>
          <p:nvPr>
            <p:ph type="sldNum" sz="quarter" idx="3"/>
          </p:nvPr>
        </p:nvSpPr>
        <p:spPr bwMode="auto">
          <a:xfrm>
            <a:off x="5127261" y="6721583"/>
            <a:ext cx="3923119" cy="3538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spcAft>
                <a:spcPct val="0"/>
              </a:spcAft>
              <a:buFontTx/>
              <a:buNone/>
              <a:defRPr sz="1200">
                <a:latin typeface="Arial" pitchFamily="34" charset="0"/>
              </a:defRPr>
            </a:lvl1pPr>
          </a:lstStyle>
          <a:p>
            <a:pPr>
              <a:defRPr/>
            </a:pPr>
            <a:fld id="{8A986A08-E483-4B01-80E8-613ADFB0A397}" type="slidenum">
              <a:rPr lang="en-US"/>
              <a:pPr>
                <a:defRPr/>
              </a:pPr>
              <a:t>‹#›</a:t>
            </a:fld>
            <a:endParaRPr lang="en-US"/>
          </a:p>
        </p:txBody>
      </p:sp>
    </p:spTree>
    <p:extLst>
      <p:ext uri="{BB962C8B-B14F-4D97-AF65-F5344CB8AC3E}">
        <p14:creationId xmlns:p14="http://schemas.microsoft.com/office/powerpoint/2010/main" val="2640774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3923119" cy="3538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spcAft>
                <a:spcPct val="0"/>
              </a:spcAft>
              <a:buFontTx/>
              <a:buNone/>
              <a:defRPr sz="1200">
                <a:latin typeface="Arial" pitchFamily="34" charset="0"/>
              </a:defRPr>
            </a:lvl1pPr>
          </a:lstStyle>
          <a:p>
            <a:pPr>
              <a:defRPr/>
            </a:pPr>
            <a:endParaRPr lang="en-US"/>
          </a:p>
        </p:txBody>
      </p:sp>
      <p:sp>
        <p:nvSpPr>
          <p:cNvPr id="44035" name="Rectangle 3"/>
          <p:cNvSpPr>
            <a:spLocks noGrp="1" noChangeArrowheads="1"/>
          </p:cNvSpPr>
          <p:nvPr>
            <p:ph type="dt" idx="1"/>
          </p:nvPr>
        </p:nvSpPr>
        <p:spPr bwMode="auto">
          <a:xfrm>
            <a:off x="5127261" y="0"/>
            <a:ext cx="3923119" cy="3538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spcAft>
                <a:spcPct val="0"/>
              </a:spcAft>
              <a:buFontTx/>
              <a:buNone/>
              <a:defRPr sz="1200">
                <a:latin typeface="Arial" pitchFamily="34"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2757488" y="530225"/>
            <a:ext cx="3536950" cy="26543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05811" y="3361611"/>
            <a:ext cx="7240303" cy="31846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1" y="6721583"/>
            <a:ext cx="3923119" cy="3538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spcAft>
                <a:spcPct val="0"/>
              </a:spcAft>
              <a:buFontTx/>
              <a:buNone/>
              <a:defRPr sz="1200">
                <a:latin typeface="Arial" pitchFamily="34" charset="0"/>
              </a:defRPr>
            </a:lvl1pPr>
          </a:lstStyle>
          <a:p>
            <a:pPr>
              <a:defRPr/>
            </a:pPr>
            <a:endParaRPr lang="en-US"/>
          </a:p>
        </p:txBody>
      </p:sp>
      <p:sp>
        <p:nvSpPr>
          <p:cNvPr id="44039" name="Rectangle 7"/>
          <p:cNvSpPr>
            <a:spLocks noGrp="1" noChangeArrowheads="1"/>
          </p:cNvSpPr>
          <p:nvPr>
            <p:ph type="sldNum" sz="quarter" idx="5"/>
          </p:nvPr>
        </p:nvSpPr>
        <p:spPr bwMode="auto">
          <a:xfrm>
            <a:off x="5127261" y="6721583"/>
            <a:ext cx="3923119" cy="3538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spcAft>
                <a:spcPct val="0"/>
              </a:spcAft>
              <a:buFontTx/>
              <a:buNone/>
              <a:defRPr sz="1200">
                <a:latin typeface="Arial" pitchFamily="34" charset="0"/>
              </a:defRPr>
            </a:lvl1pPr>
          </a:lstStyle>
          <a:p>
            <a:pPr>
              <a:defRPr/>
            </a:pPr>
            <a:fld id="{F74B32D8-00D9-49BE-9976-9A094865EAF9}" type="slidenum">
              <a:rPr lang="en-US"/>
              <a:pPr>
                <a:defRPr/>
              </a:pPr>
              <a:t>‹#›</a:t>
            </a:fld>
            <a:endParaRPr lang="en-US"/>
          </a:p>
        </p:txBody>
      </p:sp>
    </p:spTree>
    <p:extLst>
      <p:ext uri="{BB962C8B-B14F-4D97-AF65-F5344CB8AC3E}">
        <p14:creationId xmlns:p14="http://schemas.microsoft.com/office/powerpoint/2010/main" val="507058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4CA90C-4E7D-41A3-962C-FE48DC9CDCC0}" type="slidenum">
              <a:rPr lang="en-US" smtClean="0"/>
              <a:pPr/>
              <a:t>1</a:t>
            </a:fld>
            <a:endParaRPr lang="en-US" dirty="0" smtClean="0"/>
          </a:p>
        </p:txBody>
      </p:sp>
      <p:sp>
        <p:nvSpPr>
          <p:cNvPr id="58371" name="Rectangle 2"/>
          <p:cNvSpPr>
            <a:spLocks noGrp="1" noRot="1" noChangeAspect="1" noChangeArrowheads="1" noTextEdit="1"/>
          </p:cNvSpPr>
          <p:nvPr>
            <p:ph type="sldImg"/>
          </p:nvPr>
        </p:nvSpPr>
        <p:spPr>
          <a:xfrm>
            <a:off x="2757488" y="530225"/>
            <a:ext cx="3536950" cy="2654300"/>
          </a:xfrm>
          <a:ln/>
        </p:spPr>
      </p:sp>
      <p:sp>
        <p:nvSpPr>
          <p:cNvPr id="58372" name="Rectangle 3"/>
          <p:cNvSpPr>
            <a:spLocks noGrp="1" noChangeArrowheads="1"/>
          </p:cNvSpPr>
          <p:nvPr>
            <p:ph type="body" idx="1"/>
          </p:nvPr>
        </p:nvSpPr>
        <p:spPr>
          <a:noFill/>
          <a:ln/>
        </p:spPr>
        <p:txBody>
          <a:bodyPr/>
          <a:lstStyle/>
          <a:p>
            <a:pPr eaLnBrk="1" hangingPunct="1"/>
            <a:r>
              <a:rPr lang="en-US" dirty="0" smtClean="0"/>
              <a:t>[</a:t>
            </a:r>
            <a:r>
              <a:rPr lang="en-US" b="1" dirty="0" smtClean="0"/>
              <a:t>Note to trainer: </a:t>
            </a:r>
            <a:r>
              <a:rPr lang="en-US" dirty="0" smtClean="0"/>
              <a:t>For detailed help in customizing this template, see the very last slide. Also, look for additional lesson text in the notes pane of some slides.]</a:t>
            </a:r>
          </a:p>
        </p:txBody>
      </p:sp>
    </p:spTree>
    <p:extLst>
      <p:ext uri="{BB962C8B-B14F-4D97-AF65-F5344CB8AC3E}">
        <p14:creationId xmlns:p14="http://schemas.microsoft.com/office/powerpoint/2010/main" val="21064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9C29787-77DF-4F04-B880-3A1262B9AAFC}" type="slidenum">
              <a:rPr lang="en-US" smtClean="0"/>
              <a:pPr/>
              <a:t>17</a:t>
            </a:fld>
            <a:endParaRPr lang="en-US" smtClean="0"/>
          </a:p>
        </p:txBody>
      </p:sp>
      <p:sp>
        <p:nvSpPr>
          <p:cNvPr id="76803" name="Rectangle 2"/>
          <p:cNvSpPr>
            <a:spLocks noGrp="1" noRot="1" noChangeAspect="1" noChangeArrowheads="1" noTextEdit="1"/>
          </p:cNvSpPr>
          <p:nvPr>
            <p:ph type="sldImg"/>
          </p:nvPr>
        </p:nvSpPr>
        <p:spPr>
          <a:xfrm>
            <a:off x="2757488" y="530225"/>
            <a:ext cx="3536950" cy="2654300"/>
          </a:xfrm>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129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61C61F9-974E-4A6D-A6DC-61B6B510296E}" type="slidenum">
              <a:rPr lang="en-US" smtClean="0"/>
              <a:pPr/>
              <a:t>18</a:t>
            </a:fld>
            <a:endParaRPr lang="en-US" dirty="0" smtClean="0"/>
          </a:p>
        </p:txBody>
      </p:sp>
      <p:sp>
        <p:nvSpPr>
          <p:cNvPr id="78851" name="Rectangle 2"/>
          <p:cNvSpPr>
            <a:spLocks noGrp="1" noRot="1" noChangeAspect="1" noChangeArrowheads="1" noTextEdit="1"/>
          </p:cNvSpPr>
          <p:nvPr>
            <p:ph type="sldImg"/>
          </p:nvPr>
        </p:nvSpPr>
        <p:spPr>
          <a:xfrm>
            <a:off x="2757488" y="530225"/>
            <a:ext cx="3536950" cy="2654300"/>
          </a:xfrm>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481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E7D17A08-56B8-4560-A7A0-607C9E8B4E4F}" type="slidenum">
              <a:rPr lang="en-US" sz="1200">
                <a:latin typeface="Arial" pitchFamily="34" charset="0"/>
              </a:rPr>
              <a:pPr algn="r" eaLnBrk="1" hangingPunct="1">
                <a:spcBef>
                  <a:spcPct val="0"/>
                </a:spcBef>
                <a:buFontTx/>
                <a:buNone/>
              </a:pPr>
              <a:t>19</a:t>
            </a:fld>
            <a:endParaRPr lang="en-US" sz="1200">
              <a:latin typeface="Arial" pitchFamily="34" charset="0"/>
            </a:endParaRPr>
          </a:p>
        </p:txBody>
      </p:sp>
      <p:sp>
        <p:nvSpPr>
          <p:cNvPr id="143363" name="Rectangle 2"/>
          <p:cNvSpPr>
            <a:spLocks noGrp="1" noRot="1" noChangeAspect="1" noChangeArrowheads="1" noTextEdit="1"/>
          </p:cNvSpPr>
          <p:nvPr>
            <p:ph type="sldImg"/>
          </p:nvPr>
        </p:nvSpPr>
        <p:spPr>
          <a:xfrm>
            <a:off x="2757488" y="530225"/>
            <a:ext cx="3536950" cy="2654300"/>
          </a:xfrm>
          <a:ln/>
        </p:spPr>
      </p:sp>
      <p:sp>
        <p:nvSpPr>
          <p:cNvPr id="143364" name="Rectangle 3"/>
          <p:cNvSpPr>
            <a:spLocks noGrp="1" noChangeArrowheads="1"/>
          </p:cNvSpPr>
          <p:nvPr>
            <p:ph type="body" idx="1"/>
          </p:nvPr>
        </p:nvSpPr>
        <p:spPr>
          <a:noFill/>
          <a:ln/>
        </p:spPr>
        <p:txBody>
          <a:bodyPr/>
          <a:lstStyle/>
          <a:p>
            <a:pPr marL="228600" indent="-228600" eaLnBrk="1" hangingPunct="1"/>
            <a:r>
              <a:rPr lang="en-US" smtClean="0"/>
              <a:t>You can also press the PAGE UP or PAGE DOWN key to navigate.</a:t>
            </a:r>
          </a:p>
        </p:txBody>
      </p:sp>
    </p:spTree>
    <p:extLst>
      <p:ext uri="{BB962C8B-B14F-4D97-AF65-F5344CB8AC3E}">
        <p14:creationId xmlns:p14="http://schemas.microsoft.com/office/powerpoint/2010/main" val="271422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E7D17A08-56B8-4560-A7A0-607C9E8B4E4F}" type="slidenum">
              <a:rPr lang="en-US" sz="1200">
                <a:latin typeface="Arial" pitchFamily="34" charset="0"/>
              </a:rPr>
              <a:pPr algn="r" eaLnBrk="1" hangingPunct="1">
                <a:spcBef>
                  <a:spcPct val="0"/>
                </a:spcBef>
                <a:buFontTx/>
                <a:buNone/>
              </a:pPr>
              <a:t>20</a:t>
            </a:fld>
            <a:endParaRPr lang="en-US" sz="1200">
              <a:latin typeface="Arial" pitchFamily="34" charset="0"/>
            </a:endParaRPr>
          </a:p>
        </p:txBody>
      </p:sp>
      <p:sp>
        <p:nvSpPr>
          <p:cNvPr id="143363" name="Rectangle 2"/>
          <p:cNvSpPr>
            <a:spLocks noGrp="1" noRot="1" noChangeAspect="1" noChangeArrowheads="1" noTextEdit="1"/>
          </p:cNvSpPr>
          <p:nvPr>
            <p:ph type="sldImg"/>
          </p:nvPr>
        </p:nvSpPr>
        <p:spPr>
          <a:xfrm>
            <a:off x="2757488" y="530225"/>
            <a:ext cx="3536950" cy="2654300"/>
          </a:xfrm>
          <a:ln/>
        </p:spPr>
      </p:sp>
      <p:sp>
        <p:nvSpPr>
          <p:cNvPr id="143364" name="Rectangle 3"/>
          <p:cNvSpPr>
            <a:spLocks noGrp="1" noChangeArrowheads="1"/>
          </p:cNvSpPr>
          <p:nvPr>
            <p:ph type="body" idx="1"/>
          </p:nvPr>
        </p:nvSpPr>
        <p:spPr>
          <a:noFill/>
          <a:ln/>
        </p:spPr>
        <p:txBody>
          <a:bodyPr/>
          <a:lstStyle/>
          <a:p>
            <a:pPr marL="228600" indent="-228600" eaLnBrk="1" hangingPunct="1"/>
            <a:r>
              <a:rPr lang="en-US" smtClean="0"/>
              <a:t>You can also press the PAGE UP or PAGE DOWN key to navigate.</a:t>
            </a:r>
          </a:p>
        </p:txBody>
      </p:sp>
    </p:spTree>
    <p:extLst>
      <p:ext uri="{BB962C8B-B14F-4D97-AF65-F5344CB8AC3E}">
        <p14:creationId xmlns:p14="http://schemas.microsoft.com/office/powerpoint/2010/main" val="402913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E7D17A08-56B8-4560-A7A0-607C9E8B4E4F}" type="slidenum">
              <a:rPr lang="en-US" sz="1200">
                <a:latin typeface="Arial" pitchFamily="34" charset="0"/>
              </a:rPr>
              <a:pPr algn="r" eaLnBrk="1" hangingPunct="1">
                <a:spcBef>
                  <a:spcPct val="0"/>
                </a:spcBef>
                <a:buFontTx/>
                <a:buNone/>
              </a:pPr>
              <a:t>21</a:t>
            </a:fld>
            <a:endParaRPr lang="en-US" sz="1200">
              <a:latin typeface="Arial" pitchFamily="34" charset="0"/>
            </a:endParaRPr>
          </a:p>
        </p:txBody>
      </p:sp>
      <p:sp>
        <p:nvSpPr>
          <p:cNvPr id="143363" name="Rectangle 2"/>
          <p:cNvSpPr>
            <a:spLocks noGrp="1" noRot="1" noChangeAspect="1" noChangeArrowheads="1" noTextEdit="1"/>
          </p:cNvSpPr>
          <p:nvPr>
            <p:ph type="sldImg"/>
          </p:nvPr>
        </p:nvSpPr>
        <p:spPr>
          <a:xfrm>
            <a:off x="2757488" y="530225"/>
            <a:ext cx="3536950" cy="2654300"/>
          </a:xfrm>
          <a:ln/>
        </p:spPr>
      </p:sp>
      <p:sp>
        <p:nvSpPr>
          <p:cNvPr id="143364" name="Rectangle 3"/>
          <p:cNvSpPr>
            <a:spLocks noGrp="1" noChangeArrowheads="1"/>
          </p:cNvSpPr>
          <p:nvPr>
            <p:ph type="body" idx="1"/>
          </p:nvPr>
        </p:nvSpPr>
        <p:spPr>
          <a:noFill/>
          <a:ln/>
        </p:spPr>
        <p:txBody>
          <a:bodyPr/>
          <a:lstStyle/>
          <a:p>
            <a:pPr marL="228600" indent="-228600" eaLnBrk="1" hangingPunct="1"/>
            <a:r>
              <a:rPr lang="en-US" smtClean="0"/>
              <a:t>You can also press the PAGE UP or PAGE DOWN key to navigate.</a:t>
            </a:r>
          </a:p>
        </p:txBody>
      </p:sp>
    </p:spTree>
    <p:extLst>
      <p:ext uri="{BB962C8B-B14F-4D97-AF65-F5344CB8AC3E}">
        <p14:creationId xmlns:p14="http://schemas.microsoft.com/office/powerpoint/2010/main" val="187445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E7D17A08-56B8-4560-A7A0-607C9E8B4E4F}" type="slidenum">
              <a:rPr lang="en-US" sz="1200">
                <a:latin typeface="Arial" pitchFamily="34" charset="0"/>
              </a:rPr>
              <a:pPr algn="r" eaLnBrk="1" hangingPunct="1">
                <a:spcBef>
                  <a:spcPct val="0"/>
                </a:spcBef>
                <a:buFontTx/>
                <a:buNone/>
              </a:pPr>
              <a:t>22</a:t>
            </a:fld>
            <a:endParaRPr lang="en-US" sz="1200">
              <a:latin typeface="Arial" pitchFamily="34" charset="0"/>
            </a:endParaRPr>
          </a:p>
        </p:txBody>
      </p:sp>
      <p:sp>
        <p:nvSpPr>
          <p:cNvPr id="143363" name="Rectangle 2"/>
          <p:cNvSpPr>
            <a:spLocks noGrp="1" noRot="1" noChangeAspect="1" noChangeArrowheads="1" noTextEdit="1"/>
          </p:cNvSpPr>
          <p:nvPr>
            <p:ph type="sldImg"/>
          </p:nvPr>
        </p:nvSpPr>
        <p:spPr>
          <a:xfrm>
            <a:off x="2757488" y="530225"/>
            <a:ext cx="3536950" cy="2654300"/>
          </a:xfrm>
          <a:ln/>
        </p:spPr>
      </p:sp>
      <p:sp>
        <p:nvSpPr>
          <p:cNvPr id="143364" name="Rectangle 3"/>
          <p:cNvSpPr>
            <a:spLocks noGrp="1" noChangeArrowheads="1"/>
          </p:cNvSpPr>
          <p:nvPr>
            <p:ph type="body" idx="1"/>
          </p:nvPr>
        </p:nvSpPr>
        <p:spPr>
          <a:noFill/>
          <a:ln/>
        </p:spPr>
        <p:txBody>
          <a:bodyPr/>
          <a:lstStyle/>
          <a:p>
            <a:pPr marL="228600" indent="-228600" eaLnBrk="1" hangingPunct="1"/>
            <a:r>
              <a:rPr lang="en-US" smtClean="0"/>
              <a:t>You can also press the PAGE UP or PAGE DOWN key to navigate.</a:t>
            </a:r>
          </a:p>
        </p:txBody>
      </p:sp>
    </p:spTree>
    <p:extLst>
      <p:ext uri="{BB962C8B-B14F-4D97-AF65-F5344CB8AC3E}">
        <p14:creationId xmlns:p14="http://schemas.microsoft.com/office/powerpoint/2010/main" val="3199288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E7D17A08-56B8-4560-A7A0-607C9E8B4E4F}" type="slidenum">
              <a:rPr lang="en-US" sz="1200">
                <a:latin typeface="Arial" pitchFamily="34" charset="0"/>
              </a:rPr>
              <a:pPr algn="r" eaLnBrk="1" hangingPunct="1">
                <a:spcBef>
                  <a:spcPct val="0"/>
                </a:spcBef>
                <a:buFontTx/>
                <a:buNone/>
              </a:pPr>
              <a:t>23</a:t>
            </a:fld>
            <a:endParaRPr lang="en-US" sz="1200">
              <a:latin typeface="Arial" pitchFamily="34" charset="0"/>
            </a:endParaRPr>
          </a:p>
        </p:txBody>
      </p:sp>
      <p:sp>
        <p:nvSpPr>
          <p:cNvPr id="143363" name="Rectangle 2"/>
          <p:cNvSpPr>
            <a:spLocks noGrp="1" noRot="1" noChangeAspect="1" noChangeArrowheads="1" noTextEdit="1"/>
          </p:cNvSpPr>
          <p:nvPr>
            <p:ph type="sldImg"/>
          </p:nvPr>
        </p:nvSpPr>
        <p:spPr>
          <a:xfrm>
            <a:off x="2757488" y="530225"/>
            <a:ext cx="3536950" cy="2654300"/>
          </a:xfrm>
          <a:ln/>
        </p:spPr>
      </p:sp>
      <p:sp>
        <p:nvSpPr>
          <p:cNvPr id="143364" name="Rectangle 3"/>
          <p:cNvSpPr>
            <a:spLocks noGrp="1" noChangeArrowheads="1"/>
          </p:cNvSpPr>
          <p:nvPr>
            <p:ph type="body" idx="1"/>
          </p:nvPr>
        </p:nvSpPr>
        <p:spPr>
          <a:noFill/>
          <a:ln/>
        </p:spPr>
        <p:txBody>
          <a:bodyPr/>
          <a:lstStyle/>
          <a:p>
            <a:pPr marL="228600" indent="-228600" eaLnBrk="1" hangingPunct="1"/>
            <a:r>
              <a:rPr lang="en-US" smtClean="0"/>
              <a:t>You can also press the PAGE UP or PAGE DOWN key to navigate.</a:t>
            </a:r>
          </a:p>
        </p:txBody>
      </p:sp>
    </p:spTree>
    <p:extLst>
      <p:ext uri="{BB962C8B-B14F-4D97-AF65-F5344CB8AC3E}">
        <p14:creationId xmlns:p14="http://schemas.microsoft.com/office/powerpoint/2010/main" val="416315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C582E75-DAD3-408B-AB75-B97276EEFBFC}" type="slidenum">
              <a:rPr lang="en-US" smtClean="0"/>
              <a:pPr/>
              <a:t>26</a:t>
            </a:fld>
            <a:endParaRPr lang="en-US" dirty="0" smtClean="0"/>
          </a:p>
        </p:txBody>
      </p:sp>
      <p:sp>
        <p:nvSpPr>
          <p:cNvPr id="92163"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087349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1657D29-C3B3-4381-8588-17AB541DB286}" type="slidenum">
              <a:rPr lang="en-US" smtClean="0"/>
              <a:pPr/>
              <a:t>27</a:t>
            </a:fld>
            <a:endParaRPr lang="en-US" dirty="0" smtClean="0"/>
          </a:p>
        </p:txBody>
      </p:sp>
      <p:sp>
        <p:nvSpPr>
          <p:cNvPr id="93187"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2176286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21A5F624-8FBC-4411-B0B1-C7022E04AB22}" type="slidenum">
              <a:rPr lang="en-US" sz="1200">
                <a:latin typeface="Arial" pitchFamily="34" charset="0"/>
              </a:rPr>
              <a:pPr algn="r" eaLnBrk="1" hangingPunct="1">
                <a:spcBef>
                  <a:spcPct val="0"/>
                </a:spcBef>
                <a:buFontTx/>
                <a:buNone/>
              </a:pPr>
              <a:t>30</a:t>
            </a:fld>
            <a:endParaRPr lang="en-US" sz="1200" dirty="0">
              <a:latin typeface="Arial" pitchFamily="34" charset="0"/>
            </a:endParaRPr>
          </a:p>
        </p:txBody>
      </p:sp>
      <p:sp>
        <p:nvSpPr>
          <p:cNvPr id="157699" name="Rectangle 1026"/>
          <p:cNvSpPr>
            <a:spLocks noGrp="1" noRot="1" noChangeAspect="1" noChangeArrowheads="1" noTextEdit="1"/>
          </p:cNvSpPr>
          <p:nvPr>
            <p:ph type="sldImg"/>
          </p:nvPr>
        </p:nvSpPr>
        <p:spPr>
          <a:xfrm>
            <a:off x="2757488" y="530225"/>
            <a:ext cx="3536950" cy="2654300"/>
          </a:xfrm>
          <a:ln/>
        </p:spPr>
      </p:sp>
      <p:sp>
        <p:nvSpPr>
          <p:cNvPr id="157700" name="Rectangle 1027"/>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9840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4D8AAA-BB9D-4B81-827D-93D342DCB4B8}" type="slidenum">
              <a:rPr lang="en-US" smtClean="0"/>
              <a:pPr/>
              <a:t>2</a:t>
            </a:fld>
            <a:endParaRPr lang="en-US" dirty="0" smtClean="0"/>
          </a:p>
        </p:txBody>
      </p:sp>
      <p:sp>
        <p:nvSpPr>
          <p:cNvPr id="59395" name="Rectangle 2"/>
          <p:cNvSpPr>
            <a:spLocks noGrp="1" noRot="1" noChangeAspect="1" noChangeArrowheads="1" noTextEdit="1"/>
          </p:cNvSpPr>
          <p:nvPr>
            <p:ph type="sldImg"/>
          </p:nvPr>
        </p:nvSpPr>
        <p:spPr>
          <a:xfrm>
            <a:off x="2757488" y="530225"/>
            <a:ext cx="3536950" cy="2654300"/>
          </a:xfrm>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9661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21A5F624-8FBC-4411-B0B1-C7022E04AB22}" type="slidenum">
              <a:rPr lang="en-US" sz="1200">
                <a:latin typeface="Arial" pitchFamily="34" charset="0"/>
              </a:rPr>
              <a:pPr algn="r" eaLnBrk="1" hangingPunct="1">
                <a:spcBef>
                  <a:spcPct val="0"/>
                </a:spcBef>
                <a:buFontTx/>
                <a:buNone/>
              </a:pPr>
              <a:t>31</a:t>
            </a:fld>
            <a:endParaRPr lang="en-US" sz="1200" dirty="0">
              <a:latin typeface="Arial" pitchFamily="34" charset="0"/>
            </a:endParaRPr>
          </a:p>
        </p:txBody>
      </p:sp>
      <p:sp>
        <p:nvSpPr>
          <p:cNvPr id="157699" name="Rectangle 1026"/>
          <p:cNvSpPr>
            <a:spLocks noGrp="1" noRot="1" noChangeAspect="1" noChangeArrowheads="1" noTextEdit="1"/>
          </p:cNvSpPr>
          <p:nvPr>
            <p:ph type="sldImg"/>
          </p:nvPr>
        </p:nvSpPr>
        <p:spPr>
          <a:xfrm>
            <a:off x="2757488" y="530225"/>
            <a:ext cx="3536950" cy="2654300"/>
          </a:xfrm>
          <a:ln/>
        </p:spPr>
      </p:sp>
      <p:sp>
        <p:nvSpPr>
          <p:cNvPr id="157700" name="Rectangle 1027"/>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3971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21A5F624-8FBC-4411-B0B1-C7022E04AB22}" type="slidenum">
              <a:rPr lang="en-US" sz="1200">
                <a:latin typeface="Arial" pitchFamily="34" charset="0"/>
              </a:rPr>
              <a:pPr algn="r" eaLnBrk="1" hangingPunct="1">
                <a:spcBef>
                  <a:spcPct val="0"/>
                </a:spcBef>
                <a:buFontTx/>
                <a:buNone/>
              </a:pPr>
              <a:t>32</a:t>
            </a:fld>
            <a:endParaRPr lang="en-US" sz="1200" dirty="0">
              <a:latin typeface="Arial" pitchFamily="34" charset="0"/>
            </a:endParaRPr>
          </a:p>
        </p:txBody>
      </p:sp>
      <p:sp>
        <p:nvSpPr>
          <p:cNvPr id="157699" name="Rectangle 1026"/>
          <p:cNvSpPr>
            <a:spLocks noGrp="1" noRot="1" noChangeAspect="1" noChangeArrowheads="1" noTextEdit="1"/>
          </p:cNvSpPr>
          <p:nvPr>
            <p:ph type="sldImg"/>
          </p:nvPr>
        </p:nvSpPr>
        <p:spPr>
          <a:xfrm>
            <a:off x="2757488" y="530225"/>
            <a:ext cx="3536950" cy="2654300"/>
          </a:xfrm>
          <a:ln/>
        </p:spPr>
      </p:sp>
      <p:sp>
        <p:nvSpPr>
          <p:cNvPr id="157700" name="Rectangle 1027"/>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0862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21A5F624-8FBC-4411-B0B1-C7022E04AB22}" type="slidenum">
              <a:rPr lang="en-US" sz="1200">
                <a:latin typeface="Arial" pitchFamily="34" charset="0"/>
              </a:rPr>
              <a:pPr algn="r" eaLnBrk="1" hangingPunct="1">
                <a:spcBef>
                  <a:spcPct val="0"/>
                </a:spcBef>
                <a:buFontTx/>
                <a:buNone/>
              </a:pPr>
              <a:t>33</a:t>
            </a:fld>
            <a:endParaRPr lang="en-US" sz="1200" dirty="0">
              <a:latin typeface="Arial" pitchFamily="34" charset="0"/>
            </a:endParaRPr>
          </a:p>
        </p:txBody>
      </p:sp>
      <p:sp>
        <p:nvSpPr>
          <p:cNvPr id="157699" name="Rectangle 1026"/>
          <p:cNvSpPr>
            <a:spLocks noGrp="1" noRot="1" noChangeAspect="1" noChangeArrowheads="1" noTextEdit="1"/>
          </p:cNvSpPr>
          <p:nvPr>
            <p:ph type="sldImg"/>
          </p:nvPr>
        </p:nvSpPr>
        <p:spPr>
          <a:xfrm>
            <a:off x="2757488" y="530225"/>
            <a:ext cx="3536950" cy="2654300"/>
          </a:xfrm>
          <a:ln/>
        </p:spPr>
      </p:sp>
      <p:sp>
        <p:nvSpPr>
          <p:cNvPr id="157700" name="Rectangle 1027"/>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251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21A5F624-8FBC-4411-B0B1-C7022E04AB22}" type="slidenum">
              <a:rPr lang="en-US" sz="1200">
                <a:latin typeface="Arial" pitchFamily="34" charset="0"/>
              </a:rPr>
              <a:pPr algn="r" eaLnBrk="1" hangingPunct="1">
                <a:spcBef>
                  <a:spcPct val="0"/>
                </a:spcBef>
                <a:buFontTx/>
                <a:buNone/>
              </a:pPr>
              <a:t>38</a:t>
            </a:fld>
            <a:endParaRPr lang="en-US" sz="1200" dirty="0">
              <a:latin typeface="Arial" pitchFamily="34" charset="0"/>
            </a:endParaRPr>
          </a:p>
        </p:txBody>
      </p:sp>
      <p:sp>
        <p:nvSpPr>
          <p:cNvPr id="157699" name="Rectangle 1026"/>
          <p:cNvSpPr>
            <a:spLocks noGrp="1" noRot="1" noChangeAspect="1" noChangeArrowheads="1" noTextEdit="1"/>
          </p:cNvSpPr>
          <p:nvPr>
            <p:ph type="sldImg"/>
          </p:nvPr>
        </p:nvSpPr>
        <p:spPr>
          <a:xfrm>
            <a:off x="2757488" y="530225"/>
            <a:ext cx="3536950" cy="2654300"/>
          </a:xfrm>
          <a:ln/>
        </p:spPr>
      </p:sp>
      <p:sp>
        <p:nvSpPr>
          <p:cNvPr id="157700" name="Rectangle 1027"/>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8703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EB069368-E841-4F04-A385-3950A9B3FF72}" type="slidenum">
              <a:rPr lang="en-US" sz="1200">
                <a:latin typeface="Arial" pitchFamily="34" charset="0"/>
              </a:rPr>
              <a:pPr algn="r" eaLnBrk="1" hangingPunct="1">
                <a:spcBef>
                  <a:spcPct val="0"/>
                </a:spcBef>
                <a:buFontTx/>
                <a:buNone/>
              </a:pPr>
              <a:t>39</a:t>
            </a:fld>
            <a:endParaRPr lang="en-US" sz="1200">
              <a:latin typeface="Arial" pitchFamily="34" charset="0"/>
            </a:endParaRPr>
          </a:p>
        </p:txBody>
      </p:sp>
      <p:sp>
        <p:nvSpPr>
          <p:cNvPr id="162819" name="Rectangle 1026"/>
          <p:cNvSpPr>
            <a:spLocks noGrp="1" noRot="1" noChangeAspect="1" noChangeArrowheads="1" noTextEdit="1"/>
          </p:cNvSpPr>
          <p:nvPr>
            <p:ph type="sldImg"/>
          </p:nvPr>
        </p:nvSpPr>
        <p:spPr>
          <a:xfrm>
            <a:off x="2757488" y="530225"/>
            <a:ext cx="3536950" cy="2654300"/>
          </a:xfrm>
          <a:ln/>
        </p:spPr>
      </p:sp>
      <p:sp>
        <p:nvSpPr>
          <p:cNvPr id="162820" name="Rectangle 1027"/>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57678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5127261" y="6721583"/>
            <a:ext cx="3923119" cy="353854"/>
          </a:xfrm>
          <a:prstGeom prst="rect">
            <a:avLst/>
          </a:prstGeom>
          <a:noFill/>
          <a:ln w="9525">
            <a:noFill/>
            <a:miter lim="800000"/>
            <a:headEnd/>
            <a:tailEnd/>
          </a:ln>
        </p:spPr>
        <p:txBody>
          <a:bodyPr anchor="b"/>
          <a:lstStyle/>
          <a:p>
            <a:pPr algn="r" eaLnBrk="1" hangingPunct="1">
              <a:spcBef>
                <a:spcPct val="0"/>
              </a:spcBef>
              <a:buFontTx/>
              <a:buNone/>
            </a:pPr>
            <a:fld id="{7C7DB350-7F53-4349-BF29-F39B68B113B9}" type="slidenum">
              <a:rPr lang="en-US" sz="1200">
                <a:latin typeface="Arial" pitchFamily="34" charset="0"/>
              </a:rPr>
              <a:pPr algn="r" eaLnBrk="1" hangingPunct="1">
                <a:spcBef>
                  <a:spcPct val="0"/>
                </a:spcBef>
                <a:buFontTx/>
                <a:buNone/>
              </a:pPr>
              <a:t>40</a:t>
            </a:fld>
            <a:endParaRPr lang="en-US" sz="1200">
              <a:latin typeface="Arial" pitchFamily="34" charset="0"/>
            </a:endParaRPr>
          </a:p>
        </p:txBody>
      </p:sp>
      <p:sp>
        <p:nvSpPr>
          <p:cNvPr id="164867" name="Rectangle 1026"/>
          <p:cNvSpPr>
            <a:spLocks noGrp="1" noRot="1" noChangeAspect="1" noChangeArrowheads="1" noTextEdit="1"/>
          </p:cNvSpPr>
          <p:nvPr>
            <p:ph type="sldImg"/>
          </p:nvPr>
        </p:nvSpPr>
        <p:spPr>
          <a:xfrm>
            <a:off x="2757488" y="530225"/>
            <a:ext cx="3536950" cy="2654300"/>
          </a:xfrm>
          <a:ln/>
        </p:spPr>
      </p:sp>
      <p:sp>
        <p:nvSpPr>
          <p:cNvPr id="164868" name="Rectangle 1027"/>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74940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FDAD49F-B849-477E-9FB9-C350A482F4AE}" type="slidenum">
              <a:rPr lang="en-US" smtClean="0"/>
              <a:pPr/>
              <a:t>44</a:t>
            </a:fld>
            <a:endParaRPr lang="en-US" smtClean="0"/>
          </a:p>
        </p:txBody>
      </p:sp>
      <p:sp>
        <p:nvSpPr>
          <p:cNvPr id="65539" name="Rectangle 1026"/>
          <p:cNvSpPr>
            <a:spLocks noGrp="1" noRot="1" noChangeAspect="1" noChangeArrowheads="1" noTextEdit="1"/>
          </p:cNvSpPr>
          <p:nvPr>
            <p:ph type="sldImg"/>
          </p:nvPr>
        </p:nvSpPr>
        <p:spPr>
          <a:xfrm>
            <a:off x="2757488" y="530225"/>
            <a:ext cx="3536950" cy="2654300"/>
          </a:xfrm>
          <a:ln/>
        </p:spPr>
      </p:sp>
      <p:sp>
        <p:nvSpPr>
          <p:cNvPr id="65540" name="Rectangle 1027"/>
          <p:cNvSpPr>
            <a:spLocks noGrp="1" noChangeArrowheads="1"/>
          </p:cNvSpPr>
          <p:nvPr>
            <p:ph type="body" idx="1"/>
          </p:nvPr>
        </p:nvSpPr>
        <p:spPr>
          <a:noFill/>
          <a:ln/>
        </p:spPr>
        <p:txBody>
          <a:bodyPr/>
          <a:lstStyle/>
          <a:p>
            <a:pPr eaLnBrk="1" hangingPunct="1"/>
            <a:r>
              <a:rPr lang="en-US" smtClean="0"/>
              <a:t>Most slides include one or more placeholders for titles; body text, such as lists or regular paragraphs; and other content, such as pictures or charts. </a:t>
            </a:r>
          </a:p>
        </p:txBody>
      </p:sp>
    </p:spTree>
    <p:extLst>
      <p:ext uri="{BB962C8B-B14F-4D97-AF65-F5344CB8AC3E}">
        <p14:creationId xmlns:p14="http://schemas.microsoft.com/office/powerpoint/2010/main" val="1733382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61674C0-391E-448B-9899-10DB8B7A087A}" type="slidenum">
              <a:rPr lang="en-US" smtClean="0"/>
              <a:pPr/>
              <a:t>45</a:t>
            </a:fld>
            <a:endParaRPr lang="en-US" smtClean="0"/>
          </a:p>
        </p:txBody>
      </p:sp>
      <p:sp>
        <p:nvSpPr>
          <p:cNvPr id="77827" name="Rectangle 2"/>
          <p:cNvSpPr>
            <a:spLocks noGrp="1" noRot="1" noChangeAspect="1" noChangeArrowheads="1" noTextEdit="1"/>
          </p:cNvSpPr>
          <p:nvPr>
            <p:ph type="sldImg"/>
          </p:nvPr>
        </p:nvSpPr>
        <p:spPr>
          <a:xfrm>
            <a:off x="2757488" y="530225"/>
            <a:ext cx="3536950" cy="2654300"/>
          </a:xfrm>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82906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014DD60-3821-4C5E-B22B-D5D34669360E}" type="slidenum">
              <a:rPr lang="en-US" smtClean="0"/>
              <a:pPr/>
              <a:t>46</a:t>
            </a:fld>
            <a:endParaRPr lang="en-US" smtClean="0"/>
          </a:p>
        </p:txBody>
      </p:sp>
      <p:sp>
        <p:nvSpPr>
          <p:cNvPr id="66563" name="Rectangle 2"/>
          <p:cNvSpPr>
            <a:spLocks noGrp="1" noRot="1" noChangeAspect="1" noChangeArrowheads="1" noTextEdit="1"/>
          </p:cNvSpPr>
          <p:nvPr>
            <p:ph type="sldImg"/>
          </p:nvPr>
        </p:nvSpPr>
        <p:spPr>
          <a:xfrm>
            <a:off x="2757488" y="530225"/>
            <a:ext cx="3536950" cy="2654300"/>
          </a:xfrm>
          <a:ln/>
        </p:spPr>
      </p:sp>
      <p:sp>
        <p:nvSpPr>
          <p:cNvPr id="66564" name="Rectangle 3"/>
          <p:cNvSpPr>
            <a:spLocks noGrp="1" noChangeArrowheads="1"/>
          </p:cNvSpPr>
          <p:nvPr>
            <p:ph type="body" idx="1"/>
          </p:nvPr>
        </p:nvSpPr>
        <p:spPr>
          <a:noFill/>
          <a:ln/>
        </p:spPr>
        <p:txBody>
          <a:bodyPr/>
          <a:lstStyle/>
          <a:p>
            <a:pPr marL="228600" indent="-228600" eaLnBrk="1" hangingPunct="1">
              <a:spcAft>
                <a:spcPct val="45000"/>
              </a:spcAft>
              <a:buFontTx/>
              <a:buAutoNum type="arabicPeriod"/>
            </a:pPr>
            <a:r>
              <a:rPr lang="en-US" smtClean="0"/>
              <a:t>Type text directly onto the slide within the placeholder.</a:t>
            </a:r>
          </a:p>
          <a:p>
            <a:pPr marL="228600" indent="-228600" eaLnBrk="1" hangingPunct="1">
              <a:spcAft>
                <a:spcPct val="45000"/>
              </a:spcAft>
              <a:buFontTx/>
              <a:buAutoNum type="arabicPeriod"/>
            </a:pPr>
            <a:r>
              <a:rPr lang="en-US" smtClean="0"/>
              <a:t>You can click the slide thumbnails here to navigate among slides.</a:t>
            </a:r>
          </a:p>
          <a:p>
            <a:pPr marL="228600" indent="-228600" eaLnBrk="1" hangingPunct="1">
              <a:spcAft>
                <a:spcPct val="45000"/>
              </a:spcAft>
              <a:buFontTx/>
              <a:buAutoNum type="arabicPeriod"/>
            </a:pPr>
            <a:r>
              <a:rPr lang="en-US" smtClean="0"/>
              <a:t>You can drag the borders of the notes pane to make the notes area bigger.</a:t>
            </a:r>
          </a:p>
          <a:p>
            <a:pPr marL="228600" indent="-228600" eaLnBrk="1" hangingPunct="1"/>
            <a:r>
              <a:rPr lang="en-US" smtClean="0"/>
              <a:t>	[</a:t>
            </a:r>
            <a:r>
              <a:rPr lang="en-US" b="1" smtClean="0"/>
              <a:t>Note to trainer:</a:t>
            </a:r>
            <a:r>
              <a:rPr lang="en-US" smtClean="0"/>
              <a:t> Steps—presented in either numbered or bulleted lists—are always shown in yellow text.] </a:t>
            </a:r>
          </a:p>
        </p:txBody>
      </p:sp>
    </p:spTree>
    <p:extLst>
      <p:ext uri="{BB962C8B-B14F-4D97-AF65-F5344CB8AC3E}">
        <p14:creationId xmlns:p14="http://schemas.microsoft.com/office/powerpoint/2010/main" val="4057216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E71041A-599F-4CA3-884C-6EF4BCDA20F0}" type="slidenum">
              <a:rPr lang="en-US" smtClean="0"/>
              <a:pPr/>
              <a:t>48</a:t>
            </a:fld>
            <a:endParaRPr lang="en-US" smtClean="0"/>
          </a:p>
        </p:txBody>
      </p:sp>
      <p:sp>
        <p:nvSpPr>
          <p:cNvPr id="67587" name="Rectangle 2"/>
          <p:cNvSpPr>
            <a:spLocks noGrp="1" noRot="1" noChangeAspect="1" noChangeArrowheads="1" noTextEdit="1"/>
          </p:cNvSpPr>
          <p:nvPr>
            <p:ph type="sldImg"/>
          </p:nvPr>
        </p:nvSpPr>
        <p:spPr>
          <a:xfrm>
            <a:off x="2757488" y="530225"/>
            <a:ext cx="3536950" cy="2654300"/>
          </a:xfrm>
          <a:ln/>
        </p:spPr>
      </p:sp>
      <p:sp>
        <p:nvSpPr>
          <p:cNvPr id="67588" name="Rectangle 3"/>
          <p:cNvSpPr>
            <a:spLocks noGrp="1" noChangeArrowheads="1"/>
          </p:cNvSpPr>
          <p:nvPr>
            <p:ph type="body" idx="1"/>
          </p:nvPr>
        </p:nvSpPr>
        <p:spPr>
          <a:noFill/>
          <a:ln/>
        </p:spPr>
        <p:txBody>
          <a:bodyPr/>
          <a:lstStyle/>
          <a:p>
            <a:pPr eaLnBrk="1" hangingPunct="1">
              <a:spcAft>
                <a:spcPct val="75000"/>
              </a:spcAft>
            </a:pPr>
            <a:endParaRPr lang="en-US" smtClean="0"/>
          </a:p>
        </p:txBody>
      </p:sp>
    </p:spTree>
    <p:extLst>
      <p:ext uri="{BB962C8B-B14F-4D97-AF65-F5344CB8AC3E}">
        <p14:creationId xmlns:p14="http://schemas.microsoft.com/office/powerpoint/2010/main" val="96104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44FD3FB-1433-4967-91EA-4BCB08B4E2DD}" type="slidenum">
              <a:rPr lang="en-US" smtClean="0"/>
              <a:pPr/>
              <a:t>3</a:t>
            </a:fld>
            <a:endParaRPr lang="en-US" dirty="0" smtClean="0"/>
          </a:p>
        </p:txBody>
      </p:sp>
      <p:sp>
        <p:nvSpPr>
          <p:cNvPr id="60419" name="Rectangle 2"/>
          <p:cNvSpPr>
            <a:spLocks noGrp="1" noRot="1" noChangeAspect="1" noChangeArrowheads="1" noTextEdit="1"/>
          </p:cNvSpPr>
          <p:nvPr>
            <p:ph type="sldImg"/>
          </p:nvPr>
        </p:nvSpPr>
        <p:spPr>
          <a:xfrm>
            <a:off x="2757488" y="530225"/>
            <a:ext cx="3536950" cy="2654300"/>
          </a:xfrm>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98415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E71041A-599F-4CA3-884C-6EF4BCDA20F0}" type="slidenum">
              <a:rPr lang="en-US" smtClean="0"/>
              <a:pPr/>
              <a:t>49</a:t>
            </a:fld>
            <a:endParaRPr lang="en-US" smtClean="0"/>
          </a:p>
        </p:txBody>
      </p:sp>
      <p:sp>
        <p:nvSpPr>
          <p:cNvPr id="67587" name="Rectangle 2"/>
          <p:cNvSpPr>
            <a:spLocks noGrp="1" noRot="1" noChangeAspect="1" noChangeArrowheads="1" noTextEdit="1"/>
          </p:cNvSpPr>
          <p:nvPr>
            <p:ph type="sldImg"/>
          </p:nvPr>
        </p:nvSpPr>
        <p:spPr>
          <a:xfrm>
            <a:off x="2757488" y="530225"/>
            <a:ext cx="3536950" cy="2654300"/>
          </a:xfrm>
          <a:ln/>
        </p:spPr>
      </p:sp>
      <p:sp>
        <p:nvSpPr>
          <p:cNvPr id="67588" name="Rectangle 3"/>
          <p:cNvSpPr>
            <a:spLocks noGrp="1" noChangeArrowheads="1"/>
          </p:cNvSpPr>
          <p:nvPr>
            <p:ph type="body" idx="1"/>
          </p:nvPr>
        </p:nvSpPr>
        <p:spPr>
          <a:noFill/>
          <a:ln/>
        </p:spPr>
        <p:txBody>
          <a:bodyPr/>
          <a:lstStyle/>
          <a:p>
            <a:pPr eaLnBrk="1" hangingPunct="1">
              <a:spcAft>
                <a:spcPct val="75000"/>
              </a:spcAft>
            </a:pPr>
            <a:endParaRPr lang="en-US" smtClean="0"/>
          </a:p>
        </p:txBody>
      </p:sp>
    </p:spTree>
    <p:extLst>
      <p:ext uri="{BB962C8B-B14F-4D97-AF65-F5344CB8AC3E}">
        <p14:creationId xmlns:p14="http://schemas.microsoft.com/office/powerpoint/2010/main" val="390664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E71041A-599F-4CA3-884C-6EF4BCDA20F0}" type="slidenum">
              <a:rPr lang="en-US" smtClean="0"/>
              <a:pPr/>
              <a:t>50</a:t>
            </a:fld>
            <a:endParaRPr lang="en-US" smtClean="0"/>
          </a:p>
        </p:txBody>
      </p:sp>
      <p:sp>
        <p:nvSpPr>
          <p:cNvPr id="67587" name="Rectangle 2"/>
          <p:cNvSpPr>
            <a:spLocks noGrp="1" noRot="1" noChangeAspect="1" noChangeArrowheads="1" noTextEdit="1"/>
          </p:cNvSpPr>
          <p:nvPr>
            <p:ph type="sldImg"/>
          </p:nvPr>
        </p:nvSpPr>
        <p:spPr>
          <a:xfrm>
            <a:off x="2757488" y="530225"/>
            <a:ext cx="3536950" cy="2654300"/>
          </a:xfrm>
          <a:ln/>
        </p:spPr>
      </p:sp>
      <p:sp>
        <p:nvSpPr>
          <p:cNvPr id="67588" name="Rectangle 3"/>
          <p:cNvSpPr>
            <a:spLocks noGrp="1" noChangeArrowheads="1"/>
          </p:cNvSpPr>
          <p:nvPr>
            <p:ph type="body" idx="1"/>
          </p:nvPr>
        </p:nvSpPr>
        <p:spPr>
          <a:noFill/>
          <a:ln/>
        </p:spPr>
        <p:txBody>
          <a:bodyPr/>
          <a:lstStyle/>
          <a:p>
            <a:pPr eaLnBrk="1" hangingPunct="1">
              <a:spcAft>
                <a:spcPct val="75000"/>
              </a:spcAft>
            </a:pPr>
            <a:endParaRPr lang="en-US" smtClean="0"/>
          </a:p>
        </p:txBody>
      </p:sp>
    </p:spTree>
    <p:extLst>
      <p:ext uri="{BB962C8B-B14F-4D97-AF65-F5344CB8AC3E}">
        <p14:creationId xmlns:p14="http://schemas.microsoft.com/office/powerpoint/2010/main" val="3246645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E71041A-599F-4CA3-884C-6EF4BCDA20F0}" type="slidenum">
              <a:rPr lang="en-US" smtClean="0"/>
              <a:pPr/>
              <a:t>51</a:t>
            </a:fld>
            <a:endParaRPr lang="en-US" smtClean="0"/>
          </a:p>
        </p:txBody>
      </p:sp>
      <p:sp>
        <p:nvSpPr>
          <p:cNvPr id="67587" name="Rectangle 2"/>
          <p:cNvSpPr>
            <a:spLocks noGrp="1" noRot="1" noChangeAspect="1" noChangeArrowheads="1" noTextEdit="1"/>
          </p:cNvSpPr>
          <p:nvPr>
            <p:ph type="sldImg"/>
          </p:nvPr>
        </p:nvSpPr>
        <p:spPr>
          <a:xfrm>
            <a:off x="2757488" y="530225"/>
            <a:ext cx="3536950" cy="2654300"/>
          </a:xfrm>
          <a:ln/>
        </p:spPr>
      </p:sp>
      <p:sp>
        <p:nvSpPr>
          <p:cNvPr id="67588" name="Rectangle 3"/>
          <p:cNvSpPr>
            <a:spLocks noGrp="1" noChangeArrowheads="1"/>
          </p:cNvSpPr>
          <p:nvPr>
            <p:ph type="body" idx="1"/>
          </p:nvPr>
        </p:nvSpPr>
        <p:spPr>
          <a:noFill/>
          <a:ln/>
        </p:spPr>
        <p:txBody>
          <a:bodyPr/>
          <a:lstStyle/>
          <a:p>
            <a:pPr eaLnBrk="1" hangingPunct="1">
              <a:spcAft>
                <a:spcPct val="75000"/>
              </a:spcAft>
            </a:pPr>
            <a:endParaRPr lang="en-US" smtClean="0"/>
          </a:p>
        </p:txBody>
      </p:sp>
    </p:spTree>
    <p:extLst>
      <p:ext uri="{BB962C8B-B14F-4D97-AF65-F5344CB8AC3E}">
        <p14:creationId xmlns:p14="http://schemas.microsoft.com/office/powerpoint/2010/main" val="1195034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E71041A-599F-4CA3-884C-6EF4BCDA20F0}" type="slidenum">
              <a:rPr lang="en-US" smtClean="0"/>
              <a:pPr/>
              <a:t>52</a:t>
            </a:fld>
            <a:endParaRPr lang="en-US" smtClean="0"/>
          </a:p>
        </p:txBody>
      </p:sp>
      <p:sp>
        <p:nvSpPr>
          <p:cNvPr id="67587" name="Rectangle 2"/>
          <p:cNvSpPr>
            <a:spLocks noGrp="1" noRot="1" noChangeAspect="1" noChangeArrowheads="1" noTextEdit="1"/>
          </p:cNvSpPr>
          <p:nvPr>
            <p:ph type="sldImg"/>
          </p:nvPr>
        </p:nvSpPr>
        <p:spPr>
          <a:xfrm>
            <a:off x="2757488" y="530225"/>
            <a:ext cx="3536950" cy="2654300"/>
          </a:xfrm>
          <a:ln/>
        </p:spPr>
      </p:sp>
      <p:sp>
        <p:nvSpPr>
          <p:cNvPr id="67588" name="Rectangle 3"/>
          <p:cNvSpPr>
            <a:spLocks noGrp="1" noChangeArrowheads="1"/>
          </p:cNvSpPr>
          <p:nvPr>
            <p:ph type="body" idx="1"/>
          </p:nvPr>
        </p:nvSpPr>
        <p:spPr>
          <a:noFill/>
          <a:ln/>
        </p:spPr>
        <p:txBody>
          <a:bodyPr/>
          <a:lstStyle/>
          <a:p>
            <a:pPr eaLnBrk="1" hangingPunct="1">
              <a:spcAft>
                <a:spcPct val="75000"/>
              </a:spcAft>
            </a:pPr>
            <a:endParaRPr lang="en-US" smtClean="0"/>
          </a:p>
        </p:txBody>
      </p:sp>
    </p:spTree>
    <p:extLst>
      <p:ext uri="{BB962C8B-B14F-4D97-AF65-F5344CB8AC3E}">
        <p14:creationId xmlns:p14="http://schemas.microsoft.com/office/powerpoint/2010/main" val="3004425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728D679-7EA3-4A35-A804-8CB1C1D547F2}" type="slidenum">
              <a:rPr lang="en-US" smtClean="0"/>
              <a:pPr/>
              <a:t>56</a:t>
            </a:fld>
            <a:endParaRPr lang="en-US" dirty="0" smtClean="0"/>
          </a:p>
        </p:txBody>
      </p:sp>
      <p:sp>
        <p:nvSpPr>
          <p:cNvPr id="68611" name="Rectangle 1026"/>
          <p:cNvSpPr>
            <a:spLocks noGrp="1" noRot="1" noChangeAspect="1" noChangeArrowheads="1" noTextEdit="1"/>
          </p:cNvSpPr>
          <p:nvPr>
            <p:ph type="sldImg"/>
          </p:nvPr>
        </p:nvSpPr>
        <p:spPr>
          <a:xfrm>
            <a:off x="2757488" y="530225"/>
            <a:ext cx="3536950" cy="2654300"/>
          </a:xfrm>
          <a:ln/>
        </p:spPr>
      </p:sp>
      <p:sp>
        <p:nvSpPr>
          <p:cNvPr id="68612" name="Rectangle 1027"/>
          <p:cNvSpPr>
            <a:spLocks noGrp="1" noChangeArrowheads="1"/>
          </p:cNvSpPr>
          <p:nvPr>
            <p:ph type="body" idx="1"/>
          </p:nvPr>
        </p:nvSpPr>
        <p:spPr>
          <a:noFill/>
          <a:ln/>
        </p:spPr>
        <p:txBody>
          <a:bodyPr/>
          <a:lstStyle/>
          <a:p>
            <a:pPr eaLnBrk="1" hangingPunct="1">
              <a:spcAft>
                <a:spcPct val="75000"/>
              </a:spcAft>
            </a:pPr>
            <a:r>
              <a:rPr lang="en-US" dirty="0" smtClean="0"/>
              <a:t>Or, you can click the slide thumbnail that you want the slide to follow, and press ENTER instead of clicking </a:t>
            </a:r>
            <a:r>
              <a:rPr lang="en-US" b="1" dirty="0" smtClean="0"/>
              <a:t>New Slide</a:t>
            </a:r>
            <a:r>
              <a:rPr lang="en-US" dirty="0" smtClean="0"/>
              <a:t> on the shortcut menu.</a:t>
            </a:r>
          </a:p>
        </p:txBody>
      </p:sp>
    </p:spTree>
    <p:extLst>
      <p:ext uri="{BB962C8B-B14F-4D97-AF65-F5344CB8AC3E}">
        <p14:creationId xmlns:p14="http://schemas.microsoft.com/office/powerpoint/2010/main" val="3079766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1A06D79-B587-441B-BE92-F123F55B91A8}" type="slidenum">
              <a:rPr lang="en-US" smtClean="0"/>
              <a:pPr/>
              <a:t>57</a:t>
            </a:fld>
            <a:endParaRPr lang="en-US" smtClean="0"/>
          </a:p>
        </p:txBody>
      </p:sp>
      <p:sp>
        <p:nvSpPr>
          <p:cNvPr id="69635" name="Rectangle 2"/>
          <p:cNvSpPr>
            <a:spLocks noGrp="1" noRot="1" noChangeAspect="1" noChangeArrowheads="1" noTextEdit="1"/>
          </p:cNvSpPr>
          <p:nvPr>
            <p:ph type="sldImg"/>
          </p:nvPr>
        </p:nvSpPr>
        <p:spPr>
          <a:xfrm>
            <a:off x="2757488" y="530225"/>
            <a:ext cx="3536950" cy="2654300"/>
          </a:xfrm>
          <a:ln/>
        </p:spPr>
      </p:sp>
      <p:sp>
        <p:nvSpPr>
          <p:cNvPr id="69636" name="Rectangle 3"/>
          <p:cNvSpPr>
            <a:spLocks noGrp="1" noChangeArrowheads="1"/>
          </p:cNvSpPr>
          <p:nvPr>
            <p:ph type="body" idx="1"/>
          </p:nvPr>
        </p:nvSpPr>
        <p:spPr>
          <a:noFill/>
          <a:ln/>
        </p:spPr>
        <p:txBody>
          <a:bodyPr/>
          <a:lstStyle/>
          <a:p>
            <a:pPr eaLnBrk="1" hangingPunct="1"/>
            <a:r>
              <a:rPr lang="en-US" smtClean="0"/>
              <a:t>This placeholder typically has five levels of text indents available, each with its own bullet style and ever-reducing type size. You'll rarely need so many indents, but PowerPoint offers them. </a:t>
            </a:r>
          </a:p>
        </p:txBody>
      </p:sp>
    </p:spTree>
    <p:extLst>
      <p:ext uri="{BB962C8B-B14F-4D97-AF65-F5344CB8AC3E}">
        <p14:creationId xmlns:p14="http://schemas.microsoft.com/office/powerpoint/2010/main" val="554781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DAA3E45-577B-468F-B5E4-0653303BD40A}" type="slidenum">
              <a:rPr lang="en-US" smtClean="0"/>
              <a:pPr/>
              <a:t>58</a:t>
            </a:fld>
            <a:endParaRPr lang="en-US" smtClean="0"/>
          </a:p>
        </p:txBody>
      </p:sp>
      <p:sp>
        <p:nvSpPr>
          <p:cNvPr id="70659" name="Rectangle 2"/>
          <p:cNvSpPr>
            <a:spLocks noGrp="1" noRot="1" noChangeAspect="1" noChangeArrowheads="1" noTextEdit="1"/>
          </p:cNvSpPr>
          <p:nvPr>
            <p:ph type="sldImg"/>
          </p:nvPr>
        </p:nvSpPr>
        <p:spPr>
          <a:xfrm>
            <a:off x="2757488" y="530225"/>
            <a:ext cx="3536950" cy="2654300"/>
          </a:xfrm>
          <a:ln/>
        </p:spPr>
      </p:sp>
      <p:sp>
        <p:nvSpPr>
          <p:cNvPr id="70660" name="Rectangle 3"/>
          <p:cNvSpPr>
            <a:spLocks noGrp="1" noChangeArrowheads="1"/>
          </p:cNvSpPr>
          <p:nvPr>
            <p:ph type="body" idx="1"/>
          </p:nvPr>
        </p:nvSpPr>
        <p:spPr>
          <a:noFill/>
          <a:ln/>
        </p:spPr>
        <p:txBody>
          <a:bodyPr/>
          <a:lstStyle/>
          <a:p>
            <a:pPr marL="228600" indent="-228600" eaLnBrk="1" hangingPunct="1"/>
            <a:endParaRPr lang="en-US" smtClean="0"/>
          </a:p>
        </p:txBody>
      </p:sp>
    </p:spTree>
    <p:extLst>
      <p:ext uri="{BB962C8B-B14F-4D97-AF65-F5344CB8AC3E}">
        <p14:creationId xmlns:p14="http://schemas.microsoft.com/office/powerpoint/2010/main" val="4266748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46E7EE2-2FEB-4A90-84F4-C7FE1D748C19}" type="slidenum">
              <a:rPr lang="en-US" smtClean="0"/>
              <a:pPr/>
              <a:t>59</a:t>
            </a:fld>
            <a:endParaRPr lang="en-US" smtClean="0"/>
          </a:p>
        </p:txBody>
      </p:sp>
      <p:sp>
        <p:nvSpPr>
          <p:cNvPr id="71683" name="Rectangle 2"/>
          <p:cNvSpPr>
            <a:spLocks noGrp="1" noRot="1" noChangeAspect="1" noChangeArrowheads="1" noTextEdit="1"/>
          </p:cNvSpPr>
          <p:nvPr>
            <p:ph type="sldImg"/>
          </p:nvPr>
        </p:nvSpPr>
        <p:spPr>
          <a:xfrm>
            <a:off x="2757488" y="530225"/>
            <a:ext cx="3536950" cy="2654300"/>
          </a:xfrm>
          <a:ln/>
        </p:spPr>
      </p:sp>
      <p:sp>
        <p:nvSpPr>
          <p:cNvPr id="71684" name="Rectangle 3"/>
          <p:cNvSpPr>
            <a:spLocks noGrp="1" noChangeArrowheads="1"/>
          </p:cNvSpPr>
          <p:nvPr>
            <p:ph type="body" idx="1"/>
          </p:nvPr>
        </p:nvSpPr>
        <p:spPr>
          <a:noFill/>
          <a:ln/>
        </p:spPr>
        <p:txBody>
          <a:bodyPr/>
          <a:lstStyle/>
          <a:p>
            <a:pPr marL="228600" indent="-228600" eaLnBrk="1" hangingPunct="1">
              <a:spcAft>
                <a:spcPct val="45000"/>
              </a:spcAft>
              <a:buFontTx/>
              <a:buChar char="•"/>
            </a:pPr>
            <a:r>
              <a:rPr lang="en-US" smtClean="0"/>
              <a:t>You can also use keyboard methods to position text. </a:t>
            </a:r>
          </a:p>
          <a:p>
            <a:pPr marL="228600" indent="-228600" eaLnBrk="1" hangingPunct="1">
              <a:spcAft>
                <a:spcPct val="75000"/>
              </a:spcAft>
              <a:buFontTx/>
              <a:buChar char="•"/>
            </a:pPr>
            <a:r>
              <a:rPr lang="en-US" smtClean="0"/>
              <a:t>You can turn off Automatic text fit, if you prefer.</a:t>
            </a:r>
          </a:p>
        </p:txBody>
      </p:sp>
    </p:spTree>
    <p:extLst>
      <p:ext uri="{BB962C8B-B14F-4D97-AF65-F5344CB8AC3E}">
        <p14:creationId xmlns:p14="http://schemas.microsoft.com/office/powerpoint/2010/main" val="3179579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EC4D15A-C86C-4A7F-A26F-68948D2EBD45}" type="slidenum">
              <a:rPr lang="en-US" smtClean="0"/>
              <a:pPr/>
              <a:t>62</a:t>
            </a:fld>
            <a:endParaRPr lang="en-US" smtClean="0"/>
          </a:p>
        </p:txBody>
      </p:sp>
      <p:sp>
        <p:nvSpPr>
          <p:cNvPr id="81923" name="Rectangle 2"/>
          <p:cNvSpPr>
            <a:spLocks noGrp="1" noRot="1" noChangeAspect="1" noChangeArrowheads="1" noTextEdit="1"/>
          </p:cNvSpPr>
          <p:nvPr>
            <p:ph type="sldImg"/>
          </p:nvPr>
        </p:nvSpPr>
        <p:spPr>
          <a:xfrm>
            <a:off x="2757488" y="530225"/>
            <a:ext cx="3536950" cy="2654300"/>
          </a:xfrm>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33689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DB9637E-ECCE-4419-8E42-EC3D799E64B8}" type="slidenum">
              <a:rPr lang="en-US" smtClean="0"/>
              <a:pPr/>
              <a:t>63</a:t>
            </a:fld>
            <a:endParaRPr lang="en-US" smtClean="0"/>
          </a:p>
        </p:txBody>
      </p:sp>
      <p:sp>
        <p:nvSpPr>
          <p:cNvPr id="82947"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69926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43296B8-A6C8-4F55-9880-6994F7EAA365}" type="slidenum">
              <a:rPr lang="en-US" smtClean="0"/>
              <a:pPr/>
              <a:t>4</a:t>
            </a:fld>
            <a:endParaRPr lang="en-US" dirty="0" smtClean="0"/>
          </a:p>
        </p:txBody>
      </p:sp>
      <p:sp>
        <p:nvSpPr>
          <p:cNvPr id="61443" name="Rectangle 1026"/>
          <p:cNvSpPr>
            <a:spLocks noGrp="1" noRot="1" noChangeAspect="1" noChangeArrowheads="1" noTextEdit="1"/>
          </p:cNvSpPr>
          <p:nvPr>
            <p:ph type="sldImg"/>
          </p:nvPr>
        </p:nvSpPr>
        <p:spPr>
          <a:xfrm>
            <a:off x="2757488" y="530225"/>
            <a:ext cx="3536950" cy="2654300"/>
          </a:xfrm>
          <a:ln/>
        </p:spPr>
      </p:sp>
      <p:sp>
        <p:nvSpPr>
          <p:cNvPr id="61444" name="Rectangle 1027"/>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45100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0924AAF-6649-4185-88DA-101F3F09FBD4}" type="slidenum">
              <a:rPr lang="en-US" smtClean="0"/>
              <a:pPr/>
              <a:t>64</a:t>
            </a:fld>
            <a:endParaRPr lang="en-US" smtClean="0"/>
          </a:p>
        </p:txBody>
      </p:sp>
      <p:sp>
        <p:nvSpPr>
          <p:cNvPr id="83971"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61245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4249F37-EA2C-4AE8-935D-FCEC8A8595C5}" type="slidenum">
              <a:rPr lang="en-US" smtClean="0"/>
              <a:pPr/>
              <a:t>65</a:t>
            </a:fld>
            <a:endParaRPr lang="en-US" smtClean="0"/>
          </a:p>
        </p:txBody>
      </p:sp>
      <p:sp>
        <p:nvSpPr>
          <p:cNvPr id="84995"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447758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5FFC5AC-D486-406D-8E69-6A6FB2CFDBC0}" type="slidenum">
              <a:rPr lang="en-US" smtClean="0"/>
              <a:pPr/>
              <a:t>66</a:t>
            </a:fld>
            <a:endParaRPr lang="en-US" smtClean="0"/>
          </a:p>
        </p:txBody>
      </p:sp>
      <p:sp>
        <p:nvSpPr>
          <p:cNvPr id="86019"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628741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475DB87-B04C-45B4-BBE1-26C8734F3411}" type="slidenum">
              <a:rPr lang="en-US" smtClean="0"/>
              <a:pPr/>
              <a:t>67</a:t>
            </a:fld>
            <a:endParaRPr lang="en-US" smtClean="0"/>
          </a:p>
        </p:txBody>
      </p:sp>
      <p:sp>
        <p:nvSpPr>
          <p:cNvPr id="87043"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016873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BFBA154-7A3D-4DE2-B4F2-E7E93259B33D}" type="slidenum">
              <a:rPr lang="en-US" smtClean="0"/>
              <a:pPr/>
              <a:t>68</a:t>
            </a:fld>
            <a:endParaRPr lang="en-US" smtClean="0"/>
          </a:p>
        </p:txBody>
      </p:sp>
      <p:sp>
        <p:nvSpPr>
          <p:cNvPr id="88067"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289458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D8B4F16-42BA-4FF0-B7EF-75759D0F5002}" type="slidenum">
              <a:rPr lang="en-US" smtClean="0"/>
              <a:pPr/>
              <a:t>69</a:t>
            </a:fld>
            <a:endParaRPr lang="en-US" smtClean="0"/>
          </a:p>
        </p:txBody>
      </p:sp>
      <p:sp>
        <p:nvSpPr>
          <p:cNvPr id="89091"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75142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ED3CA37-3913-4A61-9B20-6F67BC823279}" type="slidenum">
              <a:rPr lang="en-US" smtClean="0"/>
              <a:pPr/>
              <a:t>70</a:t>
            </a:fld>
            <a:endParaRPr lang="en-US" smtClean="0"/>
          </a:p>
        </p:txBody>
      </p:sp>
      <p:sp>
        <p:nvSpPr>
          <p:cNvPr id="90115" name="Rectangle 1026"/>
          <p:cNvSpPr>
            <a:spLocks noGrp="1" noRot="1" noChangeAspect="1" noChangeArrowheads="1" noTextEdit="1"/>
          </p:cNvSpPr>
          <p:nvPr>
            <p:ph type="sldImg"/>
          </p:nvPr>
        </p:nvSpPr>
        <p:spPr>
          <a:xfrm>
            <a:off x="2757488" y="530225"/>
            <a:ext cx="3536950" cy="2654300"/>
          </a:xfrm>
          <a:solidFill>
            <a:srgbClr val="FFFFFF"/>
          </a:solidFill>
          <a:ln/>
        </p:spPr>
      </p:sp>
      <p:sp>
        <p:nvSpPr>
          <p:cNvPr id="9011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74792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AFD2D0-6D4E-436E-8FD5-DCFAD6E24E27}" type="slidenum">
              <a:rPr lang="en-US" smtClean="0"/>
              <a:pPr/>
              <a:t>71</a:t>
            </a:fld>
            <a:endParaRPr lang="en-US" smtClean="0"/>
          </a:p>
        </p:txBody>
      </p:sp>
      <p:sp>
        <p:nvSpPr>
          <p:cNvPr id="91139"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928459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F37426B-D0BC-4375-8DF5-30D6D3C3EA41}" type="slidenum">
              <a:rPr lang="en-US" smtClean="0"/>
              <a:pPr/>
              <a:t>72</a:t>
            </a:fld>
            <a:endParaRPr lang="en-US" smtClean="0"/>
          </a:p>
        </p:txBody>
      </p:sp>
      <p:sp>
        <p:nvSpPr>
          <p:cNvPr id="94211" name="Rectangle 5122"/>
          <p:cNvSpPr>
            <a:spLocks noGrp="1" noRot="1" noChangeAspect="1" noChangeArrowheads="1" noTextEdit="1"/>
          </p:cNvSpPr>
          <p:nvPr>
            <p:ph type="sldImg"/>
          </p:nvPr>
        </p:nvSpPr>
        <p:spPr>
          <a:xfrm>
            <a:off x="2757488" y="530225"/>
            <a:ext cx="3536950" cy="2654300"/>
          </a:xfrm>
          <a:solidFill>
            <a:srgbClr val="FFFFFF"/>
          </a:solidFill>
          <a:ln/>
        </p:spPr>
      </p:sp>
      <p:sp>
        <p:nvSpPr>
          <p:cNvPr id="94212" name="Rectangle 512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195759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EC5E063-D05C-4E13-9B5F-F0270571ECAA}" type="slidenum">
              <a:rPr lang="en-US" smtClean="0"/>
              <a:pPr/>
              <a:t>73</a:t>
            </a:fld>
            <a:endParaRPr lang="en-US" smtClean="0"/>
          </a:p>
        </p:txBody>
      </p:sp>
      <p:sp>
        <p:nvSpPr>
          <p:cNvPr id="95235" name="Rectangle 2"/>
          <p:cNvSpPr>
            <a:spLocks noGrp="1" noRot="1" noChangeAspect="1" noChangeArrowheads="1" noTextEdit="1"/>
          </p:cNvSpPr>
          <p:nvPr>
            <p:ph type="sldImg"/>
          </p:nvPr>
        </p:nvSpPr>
        <p:spPr>
          <a:xfrm>
            <a:off x="2757488" y="530225"/>
            <a:ext cx="3536950" cy="2654300"/>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3460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205FACA-1611-4742-9BFC-BF66BEF76610}" type="slidenum">
              <a:rPr lang="en-US" smtClean="0"/>
              <a:pPr/>
              <a:t>5</a:t>
            </a:fld>
            <a:endParaRPr lang="en-US" dirty="0" smtClean="0"/>
          </a:p>
        </p:txBody>
      </p:sp>
      <p:sp>
        <p:nvSpPr>
          <p:cNvPr id="63491" name="Rectangle 2"/>
          <p:cNvSpPr>
            <a:spLocks noGrp="1" noRot="1" noChangeAspect="1" noChangeArrowheads="1" noTextEdit="1"/>
          </p:cNvSpPr>
          <p:nvPr>
            <p:ph type="sldImg"/>
          </p:nvPr>
        </p:nvSpPr>
        <p:spPr>
          <a:xfrm>
            <a:off x="2757488" y="530225"/>
            <a:ext cx="3536950" cy="2654300"/>
          </a:xfrm>
          <a:ln/>
        </p:spPr>
      </p:sp>
      <p:sp>
        <p:nvSpPr>
          <p:cNvPr id="63492" name="Rectangle 3"/>
          <p:cNvSpPr>
            <a:spLocks noGrp="1" noChangeArrowheads="1"/>
          </p:cNvSpPr>
          <p:nvPr>
            <p:ph type="body" idx="1"/>
          </p:nvPr>
        </p:nvSpPr>
        <p:spPr>
          <a:noFill/>
          <a:ln/>
        </p:spPr>
        <p:txBody>
          <a:bodyPr/>
          <a:lstStyle/>
          <a:p>
            <a:pPr eaLnBrk="1" hangingPunct="1">
              <a:spcAft>
                <a:spcPct val="75000"/>
              </a:spcAft>
            </a:pPr>
            <a:r>
              <a:rPr lang="en-US" dirty="0" smtClean="0"/>
              <a:t>In this lesson, get comfortable with typing onto slides, arranging text, adding new slides, and navigating in the PowerPoint</a:t>
            </a:r>
            <a:r>
              <a:rPr lang="en-US" dirty="0" smtClean="0">
                <a:cs typeface="Arial" pitchFamily="34" charset="0"/>
              </a:rPr>
              <a:t>®</a:t>
            </a:r>
            <a:r>
              <a:rPr lang="en-US" dirty="0" smtClean="0"/>
              <a:t> window. Then see how to prepare notes as you create the show to refer to when you present. </a:t>
            </a:r>
          </a:p>
          <a:p>
            <a:pPr eaLnBrk="1" hangingPunct="1">
              <a:spcAft>
                <a:spcPct val="75000"/>
              </a:spcAft>
            </a:pPr>
            <a:r>
              <a:rPr lang="en-US" b="1" dirty="0" smtClean="0"/>
              <a:t>Note:</a:t>
            </a:r>
            <a:r>
              <a:rPr lang="en-US" dirty="0" smtClean="0"/>
              <a:t> If you want the super-fast method of creating a show—that is, the cake mix instead of the simple cake recipe from scratch—use the </a:t>
            </a:r>
            <a:r>
              <a:rPr lang="en-US" b="1" dirty="0" smtClean="0"/>
              <a:t>AutoContent Wizard</a:t>
            </a:r>
            <a:r>
              <a:rPr lang="en-US" dirty="0" smtClean="0"/>
              <a:t>. Steps for it are in the Quick Reference Card at the end of the course. By contrast, this course's lessons show you how to do all the basic stuff yourself. </a:t>
            </a:r>
          </a:p>
        </p:txBody>
      </p:sp>
    </p:spTree>
    <p:extLst>
      <p:ext uri="{BB962C8B-B14F-4D97-AF65-F5344CB8AC3E}">
        <p14:creationId xmlns:p14="http://schemas.microsoft.com/office/powerpoint/2010/main" val="234739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06D8C3C-932D-4138-B200-2674B461BF04}" type="slidenum">
              <a:rPr lang="en-US" smtClean="0"/>
              <a:pPr/>
              <a:t>74</a:t>
            </a:fld>
            <a:endParaRPr lang="en-US" smtClean="0"/>
          </a:p>
        </p:txBody>
      </p:sp>
      <p:sp>
        <p:nvSpPr>
          <p:cNvPr id="97283" name="Rectangle 2"/>
          <p:cNvSpPr>
            <a:spLocks noGrp="1" noRot="1" noChangeAspect="1" noChangeArrowheads="1" noTextEdit="1"/>
          </p:cNvSpPr>
          <p:nvPr>
            <p:ph type="sldImg"/>
          </p:nvPr>
        </p:nvSpPr>
        <p:spPr>
          <a:xfrm>
            <a:off x="2757488" y="530225"/>
            <a:ext cx="3536950" cy="2654300"/>
          </a:xfrm>
          <a:ln/>
        </p:spPr>
      </p:sp>
      <p:sp>
        <p:nvSpPr>
          <p:cNvPr id="97284" name="Rectangle 3"/>
          <p:cNvSpPr>
            <a:spLocks noGrp="1" noChangeArrowheads="1"/>
          </p:cNvSpPr>
          <p:nvPr>
            <p:ph type="body" idx="1"/>
          </p:nvPr>
        </p:nvSpPr>
        <p:spPr>
          <a:noFill/>
          <a:ln/>
        </p:spPr>
        <p:txBody>
          <a:bodyPr/>
          <a:lstStyle/>
          <a:p>
            <a:pPr eaLnBrk="1" hangingPunct="1">
              <a:spcAft>
                <a:spcPct val="75000"/>
              </a:spcAft>
            </a:pPr>
            <a:endParaRPr lang="en-US" smtClean="0"/>
          </a:p>
        </p:txBody>
      </p:sp>
    </p:spTree>
    <p:extLst>
      <p:ext uri="{BB962C8B-B14F-4D97-AF65-F5344CB8AC3E}">
        <p14:creationId xmlns:p14="http://schemas.microsoft.com/office/powerpoint/2010/main" val="26405260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C259CB1-4774-4BF9-8A8E-BE5256A2F16F}" type="slidenum">
              <a:rPr lang="en-US" smtClean="0"/>
              <a:pPr/>
              <a:t>75</a:t>
            </a:fld>
            <a:endParaRPr lang="en-US" smtClean="0"/>
          </a:p>
        </p:txBody>
      </p:sp>
      <p:sp>
        <p:nvSpPr>
          <p:cNvPr id="98307" name="Rectangle 1026"/>
          <p:cNvSpPr>
            <a:spLocks noGrp="1" noRot="1" noChangeAspect="1" noChangeArrowheads="1" noTextEdit="1"/>
          </p:cNvSpPr>
          <p:nvPr>
            <p:ph type="sldImg"/>
          </p:nvPr>
        </p:nvSpPr>
        <p:spPr>
          <a:xfrm>
            <a:off x="2757488" y="530225"/>
            <a:ext cx="3536950" cy="2654300"/>
          </a:xfrm>
          <a:ln/>
        </p:spPr>
      </p:sp>
      <p:sp>
        <p:nvSpPr>
          <p:cNvPr id="98308" name="Rectangle 1027"/>
          <p:cNvSpPr>
            <a:spLocks noGrp="1" noChangeArrowheads="1"/>
          </p:cNvSpPr>
          <p:nvPr>
            <p:ph type="body" idx="1"/>
          </p:nvPr>
        </p:nvSpPr>
        <p:spPr>
          <a:noFill/>
          <a:ln/>
        </p:spPr>
        <p:txBody>
          <a:bodyPr/>
          <a:lstStyle/>
          <a:p>
            <a:pPr eaLnBrk="1" hangingPunct="1">
              <a:spcAft>
                <a:spcPct val="75000"/>
              </a:spcAft>
            </a:pPr>
            <a:r>
              <a:rPr lang="en-US" smtClean="0"/>
              <a:t>This lesson will provide some tips on just how you insert those extra graphical elements—pictures, charts, and tables—onto slides.</a:t>
            </a:r>
          </a:p>
        </p:txBody>
      </p:sp>
    </p:spTree>
    <p:extLst>
      <p:ext uri="{BB962C8B-B14F-4D97-AF65-F5344CB8AC3E}">
        <p14:creationId xmlns:p14="http://schemas.microsoft.com/office/powerpoint/2010/main" val="429262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4996EFA-C616-45FC-AEE0-DAEBCB956CD7}" type="slidenum">
              <a:rPr lang="en-US" smtClean="0"/>
              <a:pPr/>
              <a:t>13</a:t>
            </a:fld>
            <a:endParaRPr lang="en-US" dirty="0" smtClean="0"/>
          </a:p>
        </p:txBody>
      </p:sp>
      <p:sp>
        <p:nvSpPr>
          <p:cNvPr id="72707" name="Rectangle 2"/>
          <p:cNvSpPr>
            <a:spLocks noGrp="1" noRot="1" noChangeAspect="1" noChangeArrowheads="1" noTextEdit="1"/>
          </p:cNvSpPr>
          <p:nvPr>
            <p:ph type="sldImg"/>
          </p:nvPr>
        </p:nvSpPr>
        <p:spPr>
          <a:xfrm>
            <a:off x="2757488" y="530225"/>
            <a:ext cx="3536950" cy="2654300"/>
          </a:xfrm>
          <a:ln/>
        </p:spPr>
      </p:sp>
      <p:sp>
        <p:nvSpPr>
          <p:cNvPr id="72708" name="Rectangle 3"/>
          <p:cNvSpPr>
            <a:spLocks noGrp="1" noChangeArrowheads="1"/>
          </p:cNvSpPr>
          <p:nvPr>
            <p:ph type="body" idx="1"/>
          </p:nvPr>
        </p:nvSpPr>
        <p:spPr>
          <a:noFill/>
          <a:ln/>
        </p:spPr>
        <p:txBody>
          <a:bodyPr/>
          <a:lstStyle/>
          <a:p>
            <a:pPr marL="228600" indent="-228600" eaLnBrk="1" hangingPunct="1"/>
            <a:r>
              <a:rPr lang="en-US" dirty="0" smtClean="0"/>
              <a:t>You can also press the PAGE UP or PAGE DOWN key to navigate.</a:t>
            </a:r>
          </a:p>
        </p:txBody>
      </p:sp>
    </p:spTree>
    <p:extLst>
      <p:ext uri="{BB962C8B-B14F-4D97-AF65-F5344CB8AC3E}">
        <p14:creationId xmlns:p14="http://schemas.microsoft.com/office/powerpoint/2010/main" val="115155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4BC991E-EE2F-45B4-B70E-8C068B74FEE5}" type="slidenum">
              <a:rPr lang="en-US" smtClean="0"/>
              <a:pPr/>
              <a:t>14</a:t>
            </a:fld>
            <a:endParaRPr lang="en-US" smtClean="0"/>
          </a:p>
        </p:txBody>
      </p:sp>
      <p:sp>
        <p:nvSpPr>
          <p:cNvPr id="73731" name="Rectangle 2"/>
          <p:cNvSpPr>
            <a:spLocks noGrp="1" noRot="1" noChangeAspect="1" noChangeArrowheads="1" noTextEdit="1"/>
          </p:cNvSpPr>
          <p:nvPr>
            <p:ph type="sldImg"/>
          </p:nvPr>
        </p:nvSpPr>
        <p:spPr>
          <a:xfrm>
            <a:off x="2757488" y="530225"/>
            <a:ext cx="3536950" cy="2654300"/>
          </a:xfrm>
          <a:ln/>
        </p:spPr>
      </p:sp>
      <p:sp>
        <p:nvSpPr>
          <p:cNvPr id="73732" name="Rectangle 3"/>
          <p:cNvSpPr>
            <a:spLocks noGrp="1" noChangeArrowheads="1"/>
          </p:cNvSpPr>
          <p:nvPr>
            <p:ph type="body" idx="1"/>
          </p:nvPr>
        </p:nvSpPr>
        <p:spPr>
          <a:noFill/>
          <a:ln/>
        </p:spPr>
        <p:txBody>
          <a:bodyPr/>
          <a:lstStyle/>
          <a:p>
            <a:pPr eaLnBrk="1" hangingPunct="1"/>
            <a:r>
              <a:rPr lang="en-US" b="1" smtClean="0"/>
              <a:t>Suggestion:</a:t>
            </a:r>
            <a:r>
              <a:rPr lang="en-US" smtClean="0"/>
              <a:t> Use notes to embellish or elaborate on the points on the slide. This helps you keep from overloading the slide, and your audience, with text.</a:t>
            </a:r>
            <a:endParaRPr lang="en-US" b="1" smtClean="0"/>
          </a:p>
          <a:p>
            <a:pPr eaLnBrk="1" hangingPunct="1"/>
            <a:r>
              <a:rPr lang="en-US" b="1" smtClean="0"/>
              <a:t>Warning and tip:</a:t>
            </a:r>
            <a:r>
              <a:rPr lang="en-US" smtClean="0"/>
              <a:t> If your notes exceed the space on the notes page, they will get cut off when you print. To prevent this, you can:</a:t>
            </a:r>
          </a:p>
          <a:p>
            <a:pPr eaLnBrk="1" hangingPunct="1">
              <a:buFontTx/>
              <a:buChar char="•"/>
            </a:pPr>
            <a:r>
              <a:rPr lang="en-US" smtClean="0"/>
              <a:t> Change the layout of the notes page. </a:t>
            </a:r>
          </a:p>
          <a:p>
            <a:pPr eaLnBrk="1" hangingPunct="1">
              <a:buFontTx/>
              <a:buChar char="•"/>
            </a:pPr>
            <a:r>
              <a:rPr lang="en-US" smtClean="0"/>
              <a:t> Send the presentation to Microsoft Word before printing. </a:t>
            </a:r>
          </a:p>
          <a:p>
            <a:pPr eaLnBrk="1" hangingPunct="1"/>
            <a:r>
              <a:rPr lang="en-US" smtClean="0"/>
              <a:t>Both these methods are detailed in the Quick Reference Card.</a:t>
            </a:r>
          </a:p>
        </p:txBody>
      </p:sp>
    </p:spTree>
    <p:extLst>
      <p:ext uri="{BB962C8B-B14F-4D97-AF65-F5344CB8AC3E}">
        <p14:creationId xmlns:p14="http://schemas.microsoft.com/office/powerpoint/2010/main" val="106174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070D90F-8CAB-4496-B102-45E33E0A52AB}" type="slidenum">
              <a:rPr lang="en-US" smtClean="0"/>
              <a:pPr/>
              <a:t>15</a:t>
            </a:fld>
            <a:endParaRPr lang="en-US" smtClean="0"/>
          </a:p>
        </p:txBody>
      </p:sp>
      <p:sp>
        <p:nvSpPr>
          <p:cNvPr id="74755" name="Rectangle 2"/>
          <p:cNvSpPr>
            <a:spLocks noGrp="1" noRot="1" noChangeAspect="1" noChangeArrowheads="1" noTextEdit="1"/>
          </p:cNvSpPr>
          <p:nvPr>
            <p:ph type="sldImg"/>
          </p:nvPr>
        </p:nvSpPr>
        <p:spPr>
          <a:xfrm>
            <a:off x="2757488" y="530225"/>
            <a:ext cx="3536950" cy="2654300"/>
          </a:xfrm>
          <a:ln/>
        </p:spPr>
      </p:sp>
      <p:sp>
        <p:nvSpPr>
          <p:cNvPr id="74756" name="Rectangle 3"/>
          <p:cNvSpPr>
            <a:spLocks noGrp="1" noChangeArrowheads="1"/>
          </p:cNvSpPr>
          <p:nvPr>
            <p:ph type="body" idx="1"/>
          </p:nvPr>
        </p:nvSpPr>
        <p:spPr>
          <a:noFill/>
          <a:ln/>
        </p:spPr>
        <p:txBody>
          <a:bodyPr/>
          <a:lstStyle/>
          <a:p>
            <a:pPr marL="228600" indent="-228600" eaLnBrk="1" hangingPunct="1"/>
            <a:endParaRPr lang="en-US" smtClean="0"/>
          </a:p>
        </p:txBody>
      </p:sp>
    </p:spTree>
    <p:extLst>
      <p:ext uri="{BB962C8B-B14F-4D97-AF65-F5344CB8AC3E}">
        <p14:creationId xmlns:p14="http://schemas.microsoft.com/office/powerpoint/2010/main" val="220806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039333D-183E-4F63-9B4D-B5EC4A4A2A29}" type="slidenum">
              <a:rPr lang="en-US" smtClean="0"/>
              <a:pPr/>
              <a:t>16</a:t>
            </a:fld>
            <a:endParaRPr lang="en-US" smtClean="0"/>
          </a:p>
        </p:txBody>
      </p:sp>
      <p:sp>
        <p:nvSpPr>
          <p:cNvPr id="75779" name="Rectangle 2"/>
          <p:cNvSpPr>
            <a:spLocks noGrp="1" noRot="1" noChangeAspect="1" noChangeArrowheads="1" noTextEdit="1"/>
          </p:cNvSpPr>
          <p:nvPr>
            <p:ph type="sldImg"/>
          </p:nvPr>
        </p:nvSpPr>
        <p:spPr>
          <a:xfrm>
            <a:off x="2757488" y="530225"/>
            <a:ext cx="3536950" cy="2654300"/>
          </a:xfrm>
          <a:ln/>
        </p:spPr>
      </p:sp>
      <p:sp>
        <p:nvSpPr>
          <p:cNvPr id="75780" name="Rectangle 3"/>
          <p:cNvSpPr>
            <a:spLocks noGrp="1" noChangeArrowheads="1"/>
          </p:cNvSpPr>
          <p:nvPr>
            <p:ph type="body" idx="1"/>
          </p:nvPr>
        </p:nvSpPr>
        <p:spPr>
          <a:noFill/>
          <a:ln/>
        </p:spPr>
        <p:txBody>
          <a:bodyPr/>
          <a:lstStyle/>
          <a:p>
            <a:pPr eaLnBrk="1" hangingPunct="1"/>
            <a:r>
              <a:rPr lang="en-US" smtClean="0"/>
              <a:t>[</a:t>
            </a:r>
            <a:r>
              <a:rPr lang="en-US" b="1" smtClean="0"/>
              <a:t>Note to trainer:</a:t>
            </a:r>
            <a:r>
              <a:rPr lang="en-US" smtClean="0"/>
              <a:t> With PowerPoint 2003 installed on your computer, you can click the link in the slide to go to an online practice. In the practice, you can work through each of these tasks in PowerPoint, with instructions to guide you. </a:t>
            </a:r>
            <a:r>
              <a:rPr lang="en-US" b="1" smtClean="0"/>
              <a:t>Important:</a:t>
            </a:r>
            <a:r>
              <a:rPr lang="en-US" smtClean="0"/>
              <a:t> If you don’t have PowerPoint 2003, you won’t be able to access the practice instructions.]</a:t>
            </a:r>
          </a:p>
        </p:txBody>
      </p:sp>
    </p:spTree>
    <p:extLst>
      <p:ext uri="{BB962C8B-B14F-4D97-AF65-F5344CB8AC3E}">
        <p14:creationId xmlns:p14="http://schemas.microsoft.com/office/powerpoint/2010/main" val="319416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bwMode="auto">
          <a:xfrm>
            <a:off x="0" y="6296025"/>
            <a:ext cx="1208088" cy="35083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Aft>
                <a:spcPct val="75000"/>
              </a:spcAft>
              <a:buFontTx/>
              <a:buNone/>
              <a:defRPr sz="1400">
                <a:solidFill>
                  <a:srgbClr val="12163D"/>
                </a:solidFill>
              </a:defRPr>
            </a:lvl1pPr>
          </a:lstStyle>
          <a:p>
            <a:pPr>
              <a:defRPr/>
            </a:pPr>
            <a:r>
              <a:rPr lang="en-US"/>
              <a:t>Notes:</a:t>
            </a: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4800" y="76201"/>
            <a:ext cx="2127251" cy="5884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5" y="76201"/>
            <a:ext cx="6230937" cy="5884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9" y="931863"/>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1" y="931863"/>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1464" y="76201"/>
            <a:ext cx="8510587" cy="588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9" y="931863"/>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1851" y="931863"/>
            <a:ext cx="4140200" cy="5029200"/>
          </a:xfrm>
        </p:spPr>
        <p:txBody>
          <a:bodyPr/>
          <a:lstStyle/>
          <a:p>
            <a:pPr lvl="0"/>
            <a:endParaRPr lang="en-US" noProof="0" smtClean="0"/>
          </a:p>
        </p:txBody>
      </p:sp>
    </p:spTree>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9" y="931863"/>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1" y="931863"/>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44F6DE-5E61-4C0E-AA48-827BC8E30271}"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162B2F-1BFC-4167-ADBE-A8B6A2DAE639}" type="datetimeFigureOut">
              <a:rPr lang="en-US" smtClean="0"/>
              <a:t>7/13/2014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4F6DE-5E61-4C0E-AA48-827BC8E30271}" type="slidenum">
              <a:rPr lang="en-US" smtClean="0"/>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9" y="931863"/>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1" y="931863"/>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9" y="931863"/>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1" y="931863"/>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9" y="931863"/>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1851" y="931863"/>
            <a:ext cx="4140200" cy="5029200"/>
          </a:xfrm>
        </p:spPr>
        <p:txBody>
          <a:bodyPr/>
          <a:lstStyle/>
          <a:p>
            <a:pPr lvl="0"/>
            <a:endParaRPr lang="en-US" noProof="0" smtClean="0"/>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0EA6E-A2F4-4FC5-8E97-737483C02C4D}"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53539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EA6E-A2F4-4FC5-8E97-737483C02C4D}"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137295857"/>
      </p:ext>
    </p:extLst>
  </p:cSld>
  <p:clrMapOvr>
    <a:masterClrMapping/>
  </p:clrMapOvr>
  <p:transition spd="med">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0EA6E-A2F4-4FC5-8E97-737483C02C4D}"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2988675340"/>
      </p:ext>
    </p:extLst>
  </p:cSld>
  <p:clrMapOvr>
    <a:masterClrMapping/>
  </p:clrMapOvr>
  <p:transition spd="med">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0EA6E-A2F4-4FC5-8E97-737483C02C4D}" type="datetimeFigureOut">
              <a:rPr lang="en-US" smtClean="0"/>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2166098001"/>
      </p:ext>
    </p:extLst>
  </p:cSld>
  <p:clrMapOvr>
    <a:masterClrMapping/>
  </p:clrMapOvr>
  <p:transition spd="med">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0EA6E-A2F4-4FC5-8E97-737483C02C4D}" type="datetimeFigureOut">
              <a:rPr lang="en-US" smtClean="0"/>
              <a:t>7/13/2014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2004789349"/>
      </p:ext>
    </p:extLst>
  </p:cSld>
  <p:clrMapOvr>
    <a:masterClrMapping/>
  </p:clrMapOvr>
  <p:transition spd="med">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0EA6E-A2F4-4FC5-8E97-737483C02C4D}" type="datetimeFigureOut">
              <a:rPr lang="en-US" smtClean="0"/>
              <a:t>7/13/2014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1595785491"/>
      </p:ext>
    </p:extLst>
  </p:cSld>
  <p:clrMapOvr>
    <a:masterClrMapping/>
  </p:clrMapOvr>
  <p:transition spd="med">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0EA6E-A2F4-4FC5-8E97-737483C02C4D}" type="datetimeFigureOut">
              <a:rPr lang="en-US" smtClean="0"/>
              <a:t>7/13/2014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2753779628"/>
      </p:ext>
    </p:extLst>
  </p:cSld>
  <p:clrMapOvr>
    <a:masterClrMapping/>
  </p:clrMapOvr>
  <p:transition spd="med">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EA6E-A2F4-4FC5-8E97-737483C02C4D}" type="datetimeFigureOut">
              <a:rPr lang="en-US" smtClean="0"/>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3457277799"/>
      </p:ext>
    </p:extLst>
  </p:cSld>
  <p:clrMapOvr>
    <a:masterClrMapping/>
  </p:clrMapOvr>
  <p:transition spd="med">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EA6E-A2F4-4FC5-8E97-737483C02C4D}" type="datetimeFigureOut">
              <a:rPr lang="en-US" smtClean="0"/>
              <a:t>7/13/2014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2050753220"/>
      </p:ext>
    </p:extLst>
  </p:cSld>
  <p:clrMapOvr>
    <a:masterClrMapping/>
  </p:clrMapOvr>
  <p:transition spd="med">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EA6E-A2F4-4FC5-8E97-737483C02C4D}"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38467456"/>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9" y="931863"/>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1" y="931863"/>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EA6E-A2F4-4FC5-8E97-737483C02C4D}" type="datetimeFigureOut">
              <a:rPr lang="en-US" smtClean="0"/>
              <a:t>7/13/2014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88AF-4BB3-41A2-B8B1-7056873EA550}" type="slidenum">
              <a:rPr lang="en-US" smtClean="0"/>
              <a:t>‹#›</a:t>
            </a:fld>
            <a:endParaRPr lang="en-US"/>
          </a:p>
        </p:txBody>
      </p:sp>
    </p:spTree>
    <p:extLst>
      <p:ext uri="{BB962C8B-B14F-4D97-AF65-F5344CB8AC3E}">
        <p14:creationId xmlns:p14="http://schemas.microsoft.com/office/powerpoint/2010/main" val="3266917131"/>
      </p:ext>
    </p:extLst>
  </p:cSld>
  <p:clrMapOvr>
    <a:masterClrMapping/>
  </p:clrMapOvr>
  <p:transition spd="med">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bwMode="auto">
          <a:xfrm>
            <a:off x="0" y="6296025"/>
            <a:ext cx="1208088" cy="35083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Aft>
                <a:spcPct val="75000"/>
              </a:spcAft>
              <a:buFontTx/>
              <a:buNone/>
              <a:defRPr sz="1400">
                <a:solidFill>
                  <a:srgbClr val="12163D"/>
                </a:solidFill>
              </a:defRPr>
            </a:lvl1pPr>
          </a:lstStyle>
          <a:p>
            <a:pPr>
              <a:defRPr/>
            </a:pPr>
            <a:r>
              <a:rPr lang="en-US"/>
              <a:t>Notes:</a:t>
            </a: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50839" y="931863"/>
            <a:ext cx="8431212"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7"/>
          <p:cNvSpPr>
            <a:spLocks noGrp="1" noChangeArrowheads="1"/>
          </p:cNvSpPr>
          <p:nvPr>
            <p:ph type="title"/>
          </p:nvPr>
        </p:nvSpPr>
        <p:spPr bwMode="auto">
          <a:xfrm>
            <a:off x="271463"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27"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ransition spd="med">
    <p:wipe dir="d"/>
  </p:transition>
  <p:txStyles>
    <p:titleStyle>
      <a:lvl1pPr algn="l" rtl="0" eaLnBrk="0" fontAlgn="base" hangingPunct="0">
        <a:spcBef>
          <a:spcPct val="0"/>
        </a:spcBef>
        <a:spcAft>
          <a:spcPct val="0"/>
        </a:spcAft>
        <a:defRPr sz="3200">
          <a:solidFill>
            <a:srgbClr val="12163D"/>
          </a:solidFill>
          <a:latin typeface="+mj-lt"/>
          <a:ea typeface="+mj-ea"/>
          <a:cs typeface="+mj-cs"/>
        </a:defRPr>
      </a:lvl1pPr>
      <a:lvl2pPr algn="l" rtl="0" eaLnBrk="0" fontAlgn="base" hangingPunct="0">
        <a:spcBef>
          <a:spcPct val="0"/>
        </a:spcBef>
        <a:spcAft>
          <a:spcPct val="0"/>
        </a:spcAft>
        <a:defRPr sz="3200">
          <a:solidFill>
            <a:srgbClr val="12163D"/>
          </a:solidFill>
          <a:latin typeface="Tahoma" pitchFamily="34" charset="0"/>
        </a:defRPr>
      </a:lvl2pPr>
      <a:lvl3pPr algn="l" rtl="0" eaLnBrk="0" fontAlgn="base" hangingPunct="0">
        <a:spcBef>
          <a:spcPct val="0"/>
        </a:spcBef>
        <a:spcAft>
          <a:spcPct val="0"/>
        </a:spcAft>
        <a:defRPr sz="3200">
          <a:solidFill>
            <a:srgbClr val="12163D"/>
          </a:solidFill>
          <a:latin typeface="Tahoma" pitchFamily="34" charset="0"/>
        </a:defRPr>
      </a:lvl3pPr>
      <a:lvl4pPr algn="l" rtl="0" eaLnBrk="0" fontAlgn="base" hangingPunct="0">
        <a:spcBef>
          <a:spcPct val="0"/>
        </a:spcBef>
        <a:spcAft>
          <a:spcPct val="0"/>
        </a:spcAft>
        <a:defRPr sz="3200">
          <a:solidFill>
            <a:srgbClr val="12163D"/>
          </a:solidFill>
          <a:latin typeface="Tahoma" pitchFamily="34" charset="0"/>
        </a:defRPr>
      </a:lvl4pPr>
      <a:lvl5pPr algn="l" rtl="0" eaLnBrk="0" fontAlgn="base" hangingPunct="0">
        <a:spcBef>
          <a:spcPct val="0"/>
        </a:spcBef>
        <a:spcAft>
          <a:spcPct val="0"/>
        </a:spcAft>
        <a:defRPr sz="3200">
          <a:solidFill>
            <a:srgbClr val="12163D"/>
          </a:solidFill>
          <a:latin typeface="Tahoma" pitchFamily="34" charset="0"/>
        </a:defRPr>
      </a:lvl5pPr>
      <a:lvl6pPr marL="457200" algn="l" rtl="0" fontAlgn="base">
        <a:spcBef>
          <a:spcPct val="0"/>
        </a:spcBef>
        <a:spcAft>
          <a:spcPct val="0"/>
        </a:spcAft>
        <a:defRPr sz="3200">
          <a:solidFill>
            <a:srgbClr val="12163D"/>
          </a:solidFill>
          <a:latin typeface="Tahoma" pitchFamily="34" charset="0"/>
        </a:defRPr>
      </a:lvl6pPr>
      <a:lvl7pPr marL="914400" algn="l" rtl="0" fontAlgn="base">
        <a:spcBef>
          <a:spcPct val="0"/>
        </a:spcBef>
        <a:spcAft>
          <a:spcPct val="0"/>
        </a:spcAft>
        <a:defRPr sz="3200">
          <a:solidFill>
            <a:srgbClr val="12163D"/>
          </a:solidFill>
          <a:latin typeface="Tahoma" pitchFamily="34" charset="0"/>
        </a:defRPr>
      </a:lvl7pPr>
      <a:lvl8pPr marL="1371600" algn="l" rtl="0" fontAlgn="base">
        <a:spcBef>
          <a:spcPct val="0"/>
        </a:spcBef>
        <a:spcAft>
          <a:spcPct val="0"/>
        </a:spcAft>
        <a:defRPr sz="3200">
          <a:solidFill>
            <a:srgbClr val="12163D"/>
          </a:solidFill>
          <a:latin typeface="Tahoma" pitchFamily="34" charset="0"/>
        </a:defRPr>
      </a:lvl8pPr>
      <a:lvl9pPr marL="1828800" algn="l" rtl="0" fontAlgn="base">
        <a:spcBef>
          <a:spcPct val="0"/>
        </a:spcBef>
        <a:spcAft>
          <a:spcPct val="0"/>
        </a:spcAft>
        <a:defRPr sz="3200">
          <a:solidFill>
            <a:srgbClr val="12163D"/>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7/13/2014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5" r:id="rId14"/>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0EA6E-A2F4-4FC5-8E97-737483C02C4D}" type="datetimeFigureOut">
              <a:rPr lang="en-US" smtClean="0"/>
              <a:t>7/13/2014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E88AF-4BB3-41A2-B8B1-7056873EA550}" type="slidenum">
              <a:rPr lang="en-US" smtClean="0"/>
              <a:t>‹#›</a:t>
            </a:fld>
            <a:endParaRPr lang="en-US"/>
          </a:p>
        </p:txBody>
      </p:sp>
    </p:spTree>
    <p:extLst>
      <p:ext uri="{BB962C8B-B14F-4D97-AF65-F5344CB8AC3E}">
        <p14:creationId xmlns:p14="http://schemas.microsoft.com/office/powerpoint/2010/main" val="128078220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ransition spd="med">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5.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7.xml"/><Relationship Id="rId4" Type="http://schemas.openxmlformats.org/officeDocument/2006/relationships/hyperlink" Target="http://www.arkleg.state.ar.us/NXT/gateway.dll?f=id$id=ARCODE_OL.NFO:r:f2f0$cid=ARCODE_OL.NFO$t=document-frame.htm$an=JD_25-15-201$3.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1.xml"/><Relationship Id="rId4" Type="http://schemas.openxmlformats.org/officeDocument/2006/relationships/image" Target="../media/image9.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2.xml"/><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3.xml"/><Relationship Id="rId4" Type="http://schemas.openxmlformats.org/officeDocument/2006/relationships/image" Target="../media/image11.wmf"/></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4.xml"/><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4"/>
          <p:cNvSpPr txBox="1">
            <a:spLocks noChangeArrowheads="1"/>
          </p:cNvSpPr>
          <p:nvPr/>
        </p:nvSpPr>
        <p:spPr bwMode="gray">
          <a:xfrm>
            <a:off x="2283705" y="1908028"/>
            <a:ext cx="5105400" cy="830997"/>
          </a:xfrm>
          <a:prstGeom prst="rect">
            <a:avLst/>
          </a:prstGeom>
          <a:noFill/>
          <a:ln w="9525">
            <a:noFill/>
            <a:miter lim="800000"/>
            <a:headEnd/>
            <a:tailEnd/>
          </a:ln>
        </p:spPr>
        <p:txBody>
          <a:bodyPr>
            <a:spAutoFit/>
          </a:bodyPr>
          <a:lstStyle/>
          <a:p>
            <a:pPr eaLnBrk="1" hangingPunct="1">
              <a:spcBef>
                <a:spcPct val="50000"/>
              </a:spcBef>
              <a:buFontTx/>
              <a:buNone/>
            </a:pPr>
            <a:r>
              <a:rPr lang="en-US" sz="2400" dirty="0">
                <a:solidFill>
                  <a:srgbClr val="000000"/>
                </a:solidFill>
                <a:latin typeface="Comic Sans MS" pitchFamily="66" charset="0"/>
              </a:rPr>
              <a:t>Lawrence County Cooperative School presents:</a:t>
            </a:r>
          </a:p>
        </p:txBody>
      </p:sp>
      <p:sp>
        <p:nvSpPr>
          <p:cNvPr id="517128" name="Rectangle 8"/>
          <p:cNvSpPr>
            <a:spLocks noChangeArrowheads="1"/>
          </p:cNvSpPr>
          <p:nvPr/>
        </p:nvSpPr>
        <p:spPr bwMode="auto">
          <a:xfrm>
            <a:off x="395288" y="736600"/>
            <a:ext cx="1000125" cy="5418138"/>
          </a:xfrm>
          <a:prstGeom prst="rect">
            <a:avLst/>
          </a:prstGeom>
          <a:gradFill rotWithShape="1">
            <a:gsLst>
              <a:gs pos="0">
                <a:schemeClr val="tx1">
                  <a:alpha val="0"/>
                </a:schemeClr>
              </a:gs>
              <a:gs pos="100000">
                <a:schemeClr val="tx1">
                  <a:gamma/>
                  <a:tint val="0"/>
                  <a:invGamma/>
                </a:schemeClr>
              </a:gs>
            </a:gsLst>
            <a:lin ang="5400000" scaled="1"/>
          </a:gradFill>
          <a:ln w="9525" algn="ctr">
            <a:noFill/>
            <a:miter lim="800000"/>
            <a:headEnd/>
            <a:tailEnd/>
          </a:ln>
          <a:effectLst/>
        </p:spPr>
        <p:txBody>
          <a:bodyPr wrap="none" anchor="ctr"/>
          <a:lstStyle/>
          <a:p>
            <a:pPr eaLnBrk="1" hangingPunct="1">
              <a:spcAft>
                <a:spcPct val="75000"/>
              </a:spcAft>
              <a:buFontTx/>
              <a:buNone/>
              <a:defRPr/>
            </a:pPr>
            <a:endParaRPr lang="en-US" sz="2400" dirty="0"/>
          </a:p>
        </p:txBody>
      </p:sp>
      <p:sp>
        <p:nvSpPr>
          <p:cNvPr id="517143" name="Rectangle 23"/>
          <p:cNvSpPr>
            <a:spLocks noGrp="1" noChangeArrowheads="1"/>
          </p:cNvSpPr>
          <p:nvPr>
            <p:ph type="ctrTitle" idx="4294967295"/>
          </p:nvPr>
        </p:nvSpPr>
        <p:spPr>
          <a:xfrm>
            <a:off x="950205" y="2725279"/>
            <a:ext cx="7772400" cy="1143000"/>
          </a:xfrm>
          <a:noFill/>
        </p:spPr>
        <p:txBody>
          <a:bodyPr>
            <a:normAutofit/>
          </a:bodyPr>
          <a:lstStyle/>
          <a:p>
            <a:pPr algn="ctr" eaLnBrk="1" hangingPunct="1"/>
            <a:r>
              <a:rPr lang="en-US" sz="4400" dirty="0" smtClean="0">
                <a:solidFill>
                  <a:srgbClr val="000000"/>
                </a:solidFill>
                <a:latin typeface="AR CHRISTY" pitchFamily="2" charset="0"/>
              </a:rPr>
              <a:t>Annual Review of Required Topics</a:t>
            </a:r>
          </a:p>
        </p:txBody>
      </p:sp>
      <p:pic>
        <p:nvPicPr>
          <p:cNvPr id="2050" name="Picture 2" descr="C:\Users\LisaDavis\AppData\Local\Microsoft\Windows\Temporary Internet Files\Content.IE5\Z127IVW8\MC900432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19" y="4709940"/>
            <a:ext cx="2337332" cy="129569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isaDavis\AppData\Local\Microsoft\Windows\Temporary Internet Files\Content.IE5\FEXDI1UX\MC90043386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408" y="4443501"/>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isaDavis\AppData\Local\Microsoft\Windows\Temporary Internet Files\Content.IE5\FEXDI1UX\MP90044871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7389" y="4157698"/>
            <a:ext cx="1472645" cy="11044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LisaDavis\AppData\Local\Microsoft\Windows\Temporary Internet Files\Content.IE5\Z127IVW8\MC90044180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595" y="5174825"/>
            <a:ext cx="1364439" cy="13644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LisaDavis\AppData\Local\Microsoft\Windows\Temporary Internet Files\Content.IE5\N89A37VY\MP90040886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9162" y="634813"/>
            <a:ext cx="1027323" cy="102732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LisaDavis\AppData\Local\Microsoft\Windows\Temporary Internet Files\Content.IE5\MA9BNEX0\MC90005397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01019">
            <a:off x="300537" y="278531"/>
            <a:ext cx="1497081" cy="1460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2062">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7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4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 </a:t>
            </a:r>
            <a:r>
              <a:rPr lang="en-US" sz="3200" dirty="0" smtClean="0"/>
              <a:t>(Cont.)</a:t>
            </a:r>
            <a:r>
              <a:rPr lang="en-US" dirty="0" smtClean="0"/>
              <a:t> </a:t>
            </a:r>
            <a:endParaRPr lang="en-US" dirty="0"/>
          </a:p>
        </p:txBody>
      </p:sp>
      <p:sp>
        <p:nvSpPr>
          <p:cNvPr id="3" name="Text Placeholder 2"/>
          <p:cNvSpPr>
            <a:spLocks noGrp="1"/>
          </p:cNvSpPr>
          <p:nvPr>
            <p:ph type="body" idx="1"/>
          </p:nvPr>
        </p:nvSpPr>
        <p:spPr/>
        <p:txBody>
          <a:bodyPr/>
          <a:lstStyle/>
          <a:p>
            <a:pPr algn="ctr"/>
            <a:r>
              <a:rPr lang="en-US" dirty="0" smtClean="0"/>
              <a:t>NOSEBLEEDS</a:t>
            </a:r>
            <a:endParaRPr lang="en-US" dirty="0"/>
          </a:p>
        </p:txBody>
      </p:sp>
      <p:sp>
        <p:nvSpPr>
          <p:cNvPr id="5" name="Text Placeholder 4"/>
          <p:cNvSpPr>
            <a:spLocks noGrp="1"/>
          </p:cNvSpPr>
          <p:nvPr>
            <p:ph type="body" sz="half" idx="3"/>
          </p:nvPr>
        </p:nvSpPr>
        <p:spPr/>
        <p:txBody>
          <a:bodyPr/>
          <a:lstStyle/>
          <a:p>
            <a:pPr algn="ctr"/>
            <a:r>
              <a:rPr lang="en-US" dirty="0" smtClean="0"/>
              <a:t>CHOKING</a:t>
            </a:r>
            <a:endParaRPr lang="en-US" dirty="0"/>
          </a:p>
        </p:txBody>
      </p:sp>
      <p:sp>
        <p:nvSpPr>
          <p:cNvPr id="4" name="Content Placeholder 3"/>
          <p:cNvSpPr>
            <a:spLocks noGrp="1"/>
          </p:cNvSpPr>
          <p:nvPr>
            <p:ph sz="quarter" idx="2"/>
          </p:nvPr>
        </p:nvSpPr>
        <p:spPr/>
        <p:txBody>
          <a:bodyPr>
            <a:normAutofit fontScale="92500" lnSpcReduction="20000"/>
          </a:bodyPr>
          <a:lstStyle/>
          <a:p>
            <a:r>
              <a:rPr lang="en-US" sz="1200" dirty="0" smtClean="0"/>
              <a:t>Although they can be scary, nosebleeds are common and usually aren’t serious. Most stop on their own and can be treated safely at home. Nosebleeds occur more often in winter and when the air is dry.</a:t>
            </a:r>
          </a:p>
          <a:p>
            <a:r>
              <a:rPr lang="en-US" sz="1200" dirty="0" smtClean="0"/>
              <a:t>What to Do:</a:t>
            </a:r>
          </a:p>
          <a:p>
            <a:pPr lvl="1">
              <a:buFont typeface="Wingdings" pitchFamily="2" charset="2"/>
              <a:buChar char="Ø"/>
            </a:pPr>
            <a:r>
              <a:rPr lang="en-US" sz="1000" dirty="0" smtClean="0"/>
              <a:t>Have the person sit up with his or her head tilted slightly forward. </a:t>
            </a:r>
            <a:r>
              <a:rPr lang="en-US" sz="1000" b="1" dirty="0" smtClean="0"/>
              <a:t>DO NOT HAVE THE PERSON LEAN BACK </a:t>
            </a:r>
            <a:r>
              <a:rPr lang="en-US" sz="1000" dirty="0" smtClean="0"/>
              <a:t>(this may cause gagging, coughing, or vomiting)</a:t>
            </a:r>
          </a:p>
          <a:p>
            <a:pPr lvl="1">
              <a:buFont typeface="Wingdings" pitchFamily="2" charset="2"/>
              <a:buChar char="Ø"/>
            </a:pPr>
            <a:r>
              <a:rPr lang="en-US" sz="1000" dirty="0"/>
              <a:t>P</a:t>
            </a:r>
            <a:r>
              <a:rPr lang="en-US" sz="1000" dirty="0" smtClean="0"/>
              <a:t>inch the soft part of the nose (just below the bony part) for at least 10 minutes.</a:t>
            </a:r>
          </a:p>
          <a:p>
            <a:pPr lvl="0"/>
            <a:r>
              <a:rPr lang="en-US" sz="1000" dirty="0" smtClean="0"/>
              <a:t> </a:t>
            </a:r>
            <a:r>
              <a:rPr lang="en-US" sz="1000" b="1" dirty="0" smtClean="0"/>
              <a:t> </a:t>
            </a:r>
            <a:r>
              <a:rPr lang="en-US" sz="1200" dirty="0" smtClean="0">
                <a:solidFill>
                  <a:prstClr val="black"/>
                </a:solidFill>
              </a:rPr>
              <a:t>Seek Medical Care if the Person:</a:t>
            </a:r>
          </a:p>
          <a:p>
            <a:pPr lvl="1">
              <a:buFont typeface="Wingdings" pitchFamily="2" charset="2"/>
              <a:buChar char="Ø"/>
            </a:pPr>
            <a:r>
              <a:rPr lang="en-US" sz="1000" dirty="0" smtClean="0">
                <a:solidFill>
                  <a:prstClr val="black"/>
                </a:solidFill>
              </a:rPr>
              <a:t>Has frequent nosebleeds</a:t>
            </a:r>
          </a:p>
          <a:p>
            <a:pPr lvl="1">
              <a:buFont typeface="Wingdings" pitchFamily="2" charset="2"/>
              <a:buChar char="Ø"/>
            </a:pPr>
            <a:r>
              <a:rPr lang="en-US" sz="1000" dirty="0" smtClean="0">
                <a:solidFill>
                  <a:prstClr val="black"/>
                </a:solidFill>
              </a:rPr>
              <a:t>May have put something in his or her nose</a:t>
            </a:r>
          </a:p>
          <a:p>
            <a:pPr lvl="1">
              <a:buFont typeface="Wingdings" pitchFamily="2" charset="2"/>
              <a:buChar char="Ø"/>
            </a:pPr>
            <a:r>
              <a:rPr lang="en-US" sz="1000" dirty="0" smtClean="0">
                <a:solidFill>
                  <a:prstClr val="black"/>
                </a:solidFill>
              </a:rPr>
              <a:t>Tends to bruise easily</a:t>
            </a:r>
          </a:p>
          <a:p>
            <a:pPr lvl="1">
              <a:buFont typeface="Wingdings" pitchFamily="2" charset="2"/>
              <a:buChar char="Ø"/>
            </a:pPr>
            <a:r>
              <a:rPr lang="en-US" sz="1000" dirty="0" smtClean="0">
                <a:solidFill>
                  <a:prstClr val="black"/>
                </a:solidFill>
              </a:rPr>
              <a:t>Recently started a new medication</a:t>
            </a:r>
          </a:p>
          <a:p>
            <a:pPr lvl="0"/>
            <a:r>
              <a:rPr lang="en-US" sz="1200" dirty="0" smtClean="0">
                <a:solidFill>
                  <a:prstClr val="black"/>
                </a:solidFill>
              </a:rPr>
              <a:t>Seek Emergency Medical Care if Bleeding:</a:t>
            </a:r>
          </a:p>
          <a:p>
            <a:pPr lvl="1">
              <a:buFont typeface="Wingdings" pitchFamily="2" charset="2"/>
              <a:buChar char="Ø"/>
            </a:pPr>
            <a:r>
              <a:rPr lang="en-US" sz="1000" dirty="0">
                <a:solidFill>
                  <a:prstClr val="black"/>
                </a:solidFill>
              </a:rPr>
              <a:t>I</a:t>
            </a:r>
            <a:r>
              <a:rPr lang="en-US" sz="1000" dirty="0" smtClean="0">
                <a:solidFill>
                  <a:prstClr val="black"/>
                </a:solidFill>
              </a:rPr>
              <a:t>s heavy</a:t>
            </a:r>
          </a:p>
          <a:p>
            <a:pPr lvl="1">
              <a:buFont typeface="Wingdings" pitchFamily="2" charset="2"/>
              <a:buChar char="Ø"/>
            </a:pPr>
            <a:r>
              <a:rPr lang="en-US" sz="1000" dirty="0" smtClean="0">
                <a:solidFill>
                  <a:prstClr val="black"/>
                </a:solidFill>
              </a:rPr>
              <a:t>Is accompanied by dizziness or paleness</a:t>
            </a:r>
            <a:endParaRPr lang="en-US" sz="1000" dirty="0">
              <a:solidFill>
                <a:prstClr val="black"/>
              </a:solidFill>
            </a:endParaRPr>
          </a:p>
          <a:p>
            <a:pPr lvl="1">
              <a:buFont typeface="Wingdings" pitchFamily="2" charset="2"/>
              <a:buChar char="Ø"/>
            </a:pPr>
            <a:r>
              <a:rPr lang="en-US" sz="1000" dirty="0" smtClean="0">
                <a:solidFill>
                  <a:prstClr val="black"/>
                </a:solidFill>
              </a:rPr>
              <a:t>Continues after two or three attempts of applying pressure for 10 minutes each</a:t>
            </a:r>
          </a:p>
          <a:p>
            <a:pPr lvl="1">
              <a:buFont typeface="Wingdings" pitchFamily="2" charset="2"/>
              <a:buChar char="Ø"/>
            </a:pPr>
            <a:r>
              <a:rPr lang="en-US" sz="1000" dirty="0" smtClean="0">
                <a:solidFill>
                  <a:prstClr val="black"/>
                </a:solidFill>
              </a:rPr>
              <a:t>Is the result of a blow to the head or fall</a:t>
            </a:r>
          </a:p>
          <a:p>
            <a:pPr lvl="1">
              <a:buFont typeface="Wingdings" pitchFamily="2" charset="2"/>
              <a:buChar char="Ø"/>
            </a:pPr>
            <a:endParaRPr lang="en-US" sz="1000" dirty="0">
              <a:solidFill>
                <a:prstClr val="black"/>
              </a:solidFill>
            </a:endParaRPr>
          </a:p>
          <a:p>
            <a:pPr marL="457200" lvl="1" indent="0">
              <a:buNone/>
            </a:pPr>
            <a:endParaRPr lang="en-US" sz="1000" dirty="0"/>
          </a:p>
        </p:txBody>
      </p:sp>
      <p:sp>
        <p:nvSpPr>
          <p:cNvPr id="6" name="Content Placeholder 5"/>
          <p:cNvSpPr>
            <a:spLocks noGrp="1"/>
          </p:cNvSpPr>
          <p:nvPr>
            <p:ph sz="quarter" idx="4"/>
          </p:nvPr>
        </p:nvSpPr>
        <p:spPr/>
        <p:txBody>
          <a:bodyPr>
            <a:normAutofit fontScale="85000" lnSpcReduction="20000"/>
          </a:bodyPr>
          <a:lstStyle/>
          <a:p>
            <a:r>
              <a:rPr lang="en-US" sz="1200" dirty="0" smtClean="0"/>
              <a:t>Chocking can be a life-threatening emergency. A person might be choking if he or she suddenly: begins gasping or wheezing, cant talk, cry or make noise, begins to turn blue in the face, grabs at their throat or waves arms, or appears panicked.</a:t>
            </a:r>
          </a:p>
          <a:p>
            <a:r>
              <a:rPr lang="en-US" sz="1200" dirty="0" smtClean="0"/>
              <a:t>If a person is choking, </a:t>
            </a:r>
            <a:r>
              <a:rPr lang="en-US" sz="1200" b="1" dirty="0" smtClean="0"/>
              <a:t>call 911 right away</a:t>
            </a:r>
            <a:r>
              <a:rPr lang="en-US" sz="1200" dirty="0" smtClean="0"/>
              <a:t>, or have someone else call. </a:t>
            </a:r>
            <a:r>
              <a:rPr lang="en-US" sz="1200" b="1" dirty="0" smtClean="0"/>
              <a:t>If you are trained to do the Heimlich Maneuver, do it immediately.</a:t>
            </a:r>
            <a:r>
              <a:rPr lang="en-US" sz="1200" dirty="0" smtClean="0"/>
              <a:t> </a:t>
            </a:r>
          </a:p>
          <a:p>
            <a:r>
              <a:rPr lang="en-US" sz="1200" b="1" dirty="0" smtClean="0"/>
              <a:t>Do not reach into the mouth to grab the object or pat them on the back. </a:t>
            </a:r>
            <a:r>
              <a:rPr lang="en-US" sz="1200" dirty="0" smtClean="0"/>
              <a:t>Either could push the object farther down the airway and make the situation worse.</a:t>
            </a:r>
          </a:p>
          <a:p>
            <a:r>
              <a:rPr lang="en-US" sz="1200" dirty="0" smtClean="0"/>
              <a:t>Keep the following in mind:</a:t>
            </a:r>
          </a:p>
          <a:p>
            <a:pPr lvl="1">
              <a:buFont typeface="Wingdings" pitchFamily="2" charset="2"/>
              <a:buChar char="Ø"/>
            </a:pPr>
            <a:r>
              <a:rPr lang="en-US" sz="1000" dirty="0" smtClean="0"/>
              <a:t>If a person is gagging and coughing but can breathe and talk, the airway is not completely blocked and it’s best to do nothing. They will likely be fine after the coughing spell.</a:t>
            </a:r>
          </a:p>
          <a:p>
            <a:pPr lvl="1">
              <a:buFont typeface="Wingdings" pitchFamily="2" charset="2"/>
              <a:buChar char="Ø"/>
            </a:pPr>
            <a:r>
              <a:rPr lang="en-US" sz="1000" dirty="0" smtClean="0"/>
              <a:t>If the person was  choking and is now unconscious and no longer breathing, call for help and then immediately perform CPR, if you’ve been trained.</a:t>
            </a:r>
          </a:p>
          <a:p>
            <a:pPr lvl="1">
              <a:buFont typeface="Wingdings" pitchFamily="2" charset="2"/>
              <a:buChar char="Ø"/>
            </a:pPr>
            <a:r>
              <a:rPr lang="en-US" sz="1000" dirty="0" smtClean="0"/>
              <a:t>Take the person for medical care after any serious choking episode, especially if there is a persistent cough or wheezing. If the person is having difficulty breathing or swallowing, go to the emergency room. </a:t>
            </a:r>
            <a:endParaRPr lang="en-US" sz="1000" dirty="0"/>
          </a:p>
        </p:txBody>
      </p:sp>
    </p:spTree>
    <p:extLst>
      <p:ext uri="{BB962C8B-B14F-4D97-AF65-F5344CB8AC3E}">
        <p14:creationId xmlns:p14="http://schemas.microsoft.com/office/powerpoint/2010/main" val="4094832158"/>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 </a:t>
            </a:r>
            <a:r>
              <a:rPr lang="en-US" sz="3200" dirty="0" smtClean="0"/>
              <a:t>(Cont.)</a:t>
            </a:r>
            <a:endParaRPr lang="en-US" dirty="0"/>
          </a:p>
        </p:txBody>
      </p:sp>
      <p:sp>
        <p:nvSpPr>
          <p:cNvPr id="3" name="Text Placeholder 2"/>
          <p:cNvSpPr>
            <a:spLocks noGrp="1"/>
          </p:cNvSpPr>
          <p:nvPr>
            <p:ph type="body" idx="1"/>
          </p:nvPr>
        </p:nvSpPr>
        <p:spPr/>
        <p:txBody>
          <a:bodyPr/>
          <a:lstStyle/>
          <a:p>
            <a:pPr algn="ctr"/>
            <a:r>
              <a:rPr lang="en-US" dirty="0" smtClean="0"/>
              <a:t>SEIZURES</a:t>
            </a:r>
            <a:endParaRPr lang="en-US" dirty="0"/>
          </a:p>
        </p:txBody>
      </p:sp>
      <p:sp>
        <p:nvSpPr>
          <p:cNvPr id="5" name="Text Placeholder 4"/>
          <p:cNvSpPr>
            <a:spLocks noGrp="1"/>
          </p:cNvSpPr>
          <p:nvPr>
            <p:ph type="body" sz="half" idx="3"/>
          </p:nvPr>
        </p:nvSpPr>
        <p:spPr/>
        <p:txBody>
          <a:bodyPr/>
          <a:lstStyle/>
          <a:p>
            <a:pPr algn="ctr"/>
            <a:r>
              <a:rPr lang="en-US" dirty="0" smtClean="0"/>
              <a:t>VOMITING</a:t>
            </a:r>
            <a:endParaRPr lang="en-US" dirty="0"/>
          </a:p>
        </p:txBody>
      </p:sp>
      <p:sp>
        <p:nvSpPr>
          <p:cNvPr id="4" name="Content Placeholder 3"/>
          <p:cNvSpPr>
            <a:spLocks noGrp="1"/>
          </p:cNvSpPr>
          <p:nvPr>
            <p:ph sz="quarter" idx="2"/>
          </p:nvPr>
        </p:nvSpPr>
        <p:spPr/>
        <p:txBody>
          <a:bodyPr>
            <a:normAutofit fontScale="85000" lnSpcReduction="20000"/>
          </a:bodyPr>
          <a:lstStyle/>
          <a:p>
            <a:r>
              <a:rPr lang="en-US" sz="1200" dirty="0" smtClean="0"/>
              <a:t>Although seizures can be frightening, many last only a few minutes, stop on their own, and are almost never life-threatening. Seizures can take many forms, from staring spells to involuntary movements of the arms and legs. </a:t>
            </a:r>
          </a:p>
          <a:p>
            <a:r>
              <a:rPr lang="en-US" sz="1200" dirty="0" smtClean="0"/>
              <a:t>Signs an symptoms may include: </a:t>
            </a:r>
            <a:r>
              <a:rPr lang="en-US" sz="1000" dirty="0" smtClean="0"/>
              <a:t>unusual sensations or twitching before seizure, uncontrollable muscle spasms, loss of consciousness, and/or uncontrolled urination or bowel movement.</a:t>
            </a:r>
          </a:p>
          <a:p>
            <a:r>
              <a:rPr lang="en-US" sz="1200" dirty="0" smtClean="0"/>
              <a:t>What To Do: </a:t>
            </a:r>
            <a:r>
              <a:rPr lang="en-US" sz="1000" dirty="0" smtClean="0"/>
              <a:t>Some seizures require immediate medical care while others can be managed at home. If a person has a seizure:</a:t>
            </a:r>
          </a:p>
          <a:p>
            <a:pPr lvl="1">
              <a:buFont typeface="Wingdings" pitchFamily="2" charset="2"/>
              <a:buChar char="Ø"/>
            </a:pPr>
            <a:r>
              <a:rPr lang="en-US" sz="1000" dirty="0" smtClean="0"/>
              <a:t>Gently place on floor and remove nearby objects.</a:t>
            </a:r>
          </a:p>
          <a:p>
            <a:pPr lvl="1">
              <a:buFont typeface="Wingdings" pitchFamily="2" charset="2"/>
              <a:buChar char="Ø"/>
            </a:pPr>
            <a:r>
              <a:rPr lang="en-US" sz="1000" dirty="0" smtClean="0"/>
              <a:t>Loosen clothing around neck.</a:t>
            </a:r>
          </a:p>
          <a:p>
            <a:pPr lvl="1">
              <a:buFont typeface="Wingdings" pitchFamily="2" charset="2"/>
              <a:buChar char="Ø"/>
            </a:pPr>
            <a:r>
              <a:rPr lang="en-US" sz="1000" dirty="0" smtClean="0"/>
              <a:t>Do not try to prevent shaking.</a:t>
            </a:r>
          </a:p>
          <a:p>
            <a:pPr lvl="1">
              <a:buFont typeface="Wingdings" pitchFamily="2" charset="2"/>
              <a:buChar char="Ø"/>
            </a:pPr>
            <a:r>
              <a:rPr lang="en-US" sz="1000" dirty="0" smtClean="0"/>
              <a:t>Do not put anything in their mouth or roll onto side.</a:t>
            </a:r>
          </a:p>
          <a:p>
            <a:pPr lvl="1">
              <a:buFont typeface="Wingdings" pitchFamily="2" charset="2"/>
              <a:buChar char="Ø"/>
            </a:pPr>
            <a:r>
              <a:rPr lang="en-US" sz="1000" dirty="0" smtClean="0"/>
              <a:t>Let them rest after seizure and call their doctor.</a:t>
            </a:r>
          </a:p>
          <a:p>
            <a:pPr lvl="1">
              <a:buFont typeface="Wingdings" pitchFamily="2" charset="2"/>
              <a:buChar char="q"/>
            </a:pPr>
            <a:r>
              <a:rPr lang="en-US" sz="1200" b="1" dirty="0" smtClean="0"/>
              <a:t>Seek emergency medical care or call 911 if:</a:t>
            </a:r>
          </a:p>
          <a:p>
            <a:pPr lvl="1">
              <a:buFont typeface="Wingdings" pitchFamily="2" charset="2"/>
              <a:buChar char="Ø"/>
            </a:pPr>
            <a:r>
              <a:rPr lang="en-US" sz="1000" dirty="0" smtClean="0"/>
              <a:t>seizure last longer than 5 mins . or having repeated seizures</a:t>
            </a:r>
          </a:p>
          <a:p>
            <a:pPr lvl="1">
              <a:buFont typeface="Wingdings" pitchFamily="2" charset="2"/>
              <a:buChar char="Ø"/>
            </a:pPr>
            <a:r>
              <a:rPr lang="en-US" sz="1000" dirty="0" smtClean="0"/>
              <a:t>Has difficulty breathing or bluish color on lips or face</a:t>
            </a:r>
          </a:p>
          <a:p>
            <a:pPr lvl="1">
              <a:buFont typeface="Wingdings" pitchFamily="2" charset="2"/>
              <a:buChar char="Ø"/>
            </a:pPr>
            <a:r>
              <a:rPr lang="en-US" sz="1000" dirty="0" smtClean="0"/>
              <a:t>Remains unconscious for more than a few mins.</a:t>
            </a:r>
          </a:p>
          <a:p>
            <a:pPr lvl="1">
              <a:buFont typeface="Wingdings" pitchFamily="2" charset="2"/>
              <a:buChar char="Ø"/>
            </a:pPr>
            <a:r>
              <a:rPr lang="en-US" sz="1000" dirty="0" smtClean="0"/>
              <a:t>Falls  and hits their head before or during a seizure</a:t>
            </a:r>
          </a:p>
          <a:p>
            <a:pPr lvl="1">
              <a:buFont typeface="Wingdings" pitchFamily="2" charset="2"/>
              <a:buChar char="Ø"/>
            </a:pPr>
            <a:r>
              <a:rPr lang="en-US" sz="1000" dirty="0" smtClean="0"/>
              <a:t>Seems to be ill or has any symptom that concerns you. </a:t>
            </a:r>
            <a:endParaRPr lang="en-US" sz="1000" dirty="0"/>
          </a:p>
        </p:txBody>
      </p:sp>
      <p:sp>
        <p:nvSpPr>
          <p:cNvPr id="6" name="Content Placeholder 5"/>
          <p:cNvSpPr>
            <a:spLocks noGrp="1"/>
          </p:cNvSpPr>
          <p:nvPr>
            <p:ph sz="quarter" idx="4"/>
          </p:nvPr>
        </p:nvSpPr>
        <p:spPr/>
        <p:txBody>
          <a:bodyPr>
            <a:normAutofit fontScale="92500" lnSpcReduction="20000"/>
          </a:bodyPr>
          <a:lstStyle/>
          <a:p>
            <a:r>
              <a:rPr lang="en-US" sz="1200" dirty="0" smtClean="0"/>
              <a:t>Vomiting can be caused by many things, most commonly the “stomach flu”. Vomiting can cause you to lose fluids, salts, and minerals, so it is important to make sure these are replaced. </a:t>
            </a:r>
          </a:p>
          <a:p>
            <a:r>
              <a:rPr lang="en-US" sz="1200" dirty="0" smtClean="0"/>
              <a:t>What To Do:</a:t>
            </a:r>
          </a:p>
          <a:p>
            <a:pPr lvl="1">
              <a:buFont typeface="Wingdings" pitchFamily="2" charset="2"/>
              <a:buChar char="Ø"/>
            </a:pPr>
            <a:r>
              <a:rPr lang="en-US" sz="1000" dirty="0" smtClean="0"/>
              <a:t>Do not feed milk products and solids.</a:t>
            </a:r>
          </a:p>
          <a:p>
            <a:pPr lvl="1">
              <a:buFont typeface="Wingdings" pitchFamily="2" charset="2"/>
              <a:buChar char="Ø"/>
            </a:pPr>
            <a:r>
              <a:rPr lang="en-US" sz="1000" dirty="0" smtClean="0"/>
              <a:t>Give small amounts of fluids. IF they vomit again, wait 20-30 minutes and start over.</a:t>
            </a:r>
          </a:p>
          <a:p>
            <a:pPr lvl="1">
              <a:buFont typeface="Wingdings" pitchFamily="2" charset="2"/>
              <a:buChar char="Ø"/>
            </a:pPr>
            <a:r>
              <a:rPr lang="en-US" sz="1000" dirty="0" smtClean="0"/>
              <a:t>Gradually increase the amount of  fluids once there’s no vomiting for 3 to 4 hours.</a:t>
            </a:r>
          </a:p>
          <a:p>
            <a:pPr lvl="1">
              <a:buFont typeface="Wingdings" pitchFamily="2" charset="2"/>
              <a:buChar char="Ø"/>
            </a:pPr>
            <a:r>
              <a:rPr lang="en-US" sz="1000" dirty="0" smtClean="0"/>
              <a:t>After 8 hours  without vomiting, serve bland foods such as rice, applesauce, toast, crackers, and cereal.</a:t>
            </a:r>
          </a:p>
          <a:p>
            <a:pPr lvl="1">
              <a:buFont typeface="Wingdings" pitchFamily="2" charset="2"/>
              <a:buChar char="Ø"/>
            </a:pPr>
            <a:r>
              <a:rPr lang="en-US" sz="1000" dirty="0" smtClean="0"/>
              <a:t>Resume regular diet after 24 hours without vomiting. Call a doctor if it starts again. </a:t>
            </a:r>
          </a:p>
          <a:p>
            <a:pPr lvl="0"/>
            <a:r>
              <a:rPr lang="en-US" sz="1200" b="1" dirty="0" smtClean="0">
                <a:solidFill>
                  <a:prstClr val="black"/>
                </a:solidFill>
              </a:rPr>
              <a:t>Seek Medical Care If</a:t>
            </a:r>
            <a:r>
              <a:rPr lang="en-US" sz="1200" dirty="0" smtClean="0">
                <a:solidFill>
                  <a:prstClr val="black"/>
                </a:solidFill>
              </a:rPr>
              <a:t>: </a:t>
            </a:r>
            <a:r>
              <a:rPr lang="en-US" sz="1000" dirty="0" smtClean="0">
                <a:solidFill>
                  <a:prstClr val="black"/>
                </a:solidFill>
              </a:rPr>
              <a:t>vomiting is accompanied by,</a:t>
            </a:r>
          </a:p>
          <a:p>
            <a:pPr lvl="1">
              <a:buFont typeface="Wingdings" pitchFamily="2" charset="2"/>
              <a:buChar char="Ø"/>
            </a:pPr>
            <a:r>
              <a:rPr lang="en-US" sz="1000" dirty="0" smtClean="0">
                <a:solidFill>
                  <a:prstClr val="black"/>
                </a:solidFill>
              </a:rPr>
              <a:t>Signs of dehydration</a:t>
            </a:r>
          </a:p>
          <a:p>
            <a:pPr lvl="1">
              <a:buFont typeface="Wingdings" pitchFamily="2" charset="2"/>
              <a:buChar char="Ø"/>
            </a:pPr>
            <a:r>
              <a:rPr lang="en-US" sz="1000" dirty="0" smtClean="0">
                <a:solidFill>
                  <a:prstClr val="black"/>
                </a:solidFill>
              </a:rPr>
              <a:t>Inability to keep clear fluids down</a:t>
            </a:r>
          </a:p>
          <a:p>
            <a:pPr lvl="1">
              <a:buFont typeface="Wingdings" pitchFamily="2" charset="2"/>
              <a:buChar char="Ø"/>
            </a:pPr>
            <a:r>
              <a:rPr lang="en-US" sz="1000" dirty="0" smtClean="0">
                <a:solidFill>
                  <a:prstClr val="black"/>
                </a:solidFill>
              </a:rPr>
              <a:t>Vomit that is greenish-yellow or has blood in it</a:t>
            </a:r>
          </a:p>
          <a:p>
            <a:pPr lvl="1">
              <a:buFont typeface="Wingdings" pitchFamily="2" charset="2"/>
              <a:buChar char="Ø"/>
            </a:pPr>
            <a:r>
              <a:rPr lang="en-US" sz="1000" dirty="0" smtClean="0">
                <a:solidFill>
                  <a:prstClr val="black"/>
                </a:solidFill>
              </a:rPr>
              <a:t>Hard, bloated, or painful belly</a:t>
            </a:r>
          </a:p>
          <a:p>
            <a:pPr lvl="1">
              <a:buFont typeface="Wingdings" pitchFamily="2" charset="2"/>
              <a:buChar char="Ø"/>
            </a:pPr>
            <a:r>
              <a:rPr lang="en-US" sz="1000" dirty="0" smtClean="0">
                <a:solidFill>
                  <a:prstClr val="black"/>
                </a:solidFill>
              </a:rPr>
              <a:t>Extreme irritability</a:t>
            </a:r>
          </a:p>
          <a:p>
            <a:pPr lvl="1">
              <a:buFont typeface="Wingdings" pitchFamily="2" charset="2"/>
              <a:buChar char="Ø"/>
            </a:pPr>
            <a:r>
              <a:rPr lang="en-US" sz="1000" dirty="0" smtClean="0">
                <a:solidFill>
                  <a:prstClr val="black"/>
                </a:solidFill>
              </a:rPr>
              <a:t>Swelling, redness, or pain in a boy’s scrotum</a:t>
            </a:r>
          </a:p>
          <a:p>
            <a:pPr lvl="1">
              <a:buFont typeface="Wingdings" pitchFamily="2" charset="2"/>
              <a:buChar char="Ø"/>
            </a:pPr>
            <a:r>
              <a:rPr lang="en-US" sz="1000" dirty="0">
                <a:solidFill>
                  <a:prstClr val="black"/>
                </a:solidFill>
              </a:rPr>
              <a:t>P</a:t>
            </a:r>
            <a:r>
              <a:rPr lang="en-US" sz="1000" dirty="0" smtClean="0">
                <a:solidFill>
                  <a:prstClr val="black"/>
                </a:solidFill>
              </a:rPr>
              <a:t>rojectile or forceful vomiting in a newborn</a:t>
            </a:r>
          </a:p>
        </p:txBody>
      </p:sp>
    </p:spTree>
    <p:extLst>
      <p:ext uri="{BB962C8B-B14F-4D97-AF65-F5344CB8AC3E}">
        <p14:creationId xmlns:p14="http://schemas.microsoft.com/office/powerpoint/2010/main" val="418843359"/>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667292464"/>
              </p:ext>
            </p:extLst>
          </p:nvPr>
        </p:nvGraphicFramePr>
        <p:xfrm>
          <a:off x="26194" y="0"/>
          <a:ext cx="8954844" cy="6919866"/>
        </p:xfrm>
        <a:graphic>
          <a:graphicData uri="http://schemas.openxmlformats.org/presentationml/2006/ole">
            <mc:AlternateContent xmlns:mc="http://schemas.openxmlformats.org/markup-compatibility/2006">
              <mc:Choice xmlns:v="urn:schemas-microsoft-com:vml" Requires="v">
                <p:oleObj spid="_x0000_s1070" name="Acrobat Document" r:id="rId3" imgW="6034986" imgH="4663440" progId="AcroExch.Document.7">
                  <p:embed/>
                </p:oleObj>
              </mc:Choice>
              <mc:Fallback>
                <p:oleObj name="Acrobat Document" r:id="rId3" imgW="6034986" imgH="4663440" progId="AcroExch.Document.7">
                  <p:embed/>
                  <p:pic>
                    <p:nvPicPr>
                      <p:cNvPr id="0" name=""/>
                      <p:cNvPicPr/>
                      <p:nvPr/>
                    </p:nvPicPr>
                    <p:blipFill>
                      <a:blip r:embed="rId4"/>
                      <a:stretch>
                        <a:fillRect/>
                      </a:stretch>
                    </p:blipFill>
                    <p:spPr>
                      <a:xfrm>
                        <a:off x="26194" y="0"/>
                        <a:ext cx="8954844" cy="6919866"/>
                      </a:xfrm>
                      <a:prstGeom prst="rect">
                        <a:avLst/>
                      </a:prstGeom>
                    </p:spPr>
                  </p:pic>
                </p:oleObj>
              </mc:Fallback>
            </mc:AlternateContent>
          </a:graphicData>
        </a:graphic>
      </p:graphicFrame>
    </p:spTree>
    <p:extLst>
      <p:ext uri="{BB962C8B-B14F-4D97-AF65-F5344CB8AC3E}">
        <p14:creationId xmlns:p14="http://schemas.microsoft.com/office/powerpoint/2010/main" val="415376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4500" y="1"/>
            <a:ext cx="7770813" cy="1054100"/>
          </a:xfrm>
        </p:spPr>
        <p:txBody>
          <a:bodyPr/>
          <a:lstStyle/>
          <a:p>
            <a:pPr eaLnBrk="1" hangingPunct="1"/>
            <a:r>
              <a:rPr lang="en-US" sz="1200" dirty="0" smtClean="0"/>
              <a:t>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a:t>
            </a:r>
            <a:br>
              <a:rPr lang="en-US" sz="1200" dirty="0" smtClean="0"/>
            </a:br>
            <a:endParaRPr lang="en-US" sz="1200" dirty="0" smtClean="0"/>
          </a:p>
        </p:txBody>
      </p:sp>
      <p:pic>
        <p:nvPicPr>
          <p:cNvPr id="22531" name="Picture 11"/>
          <p:cNvPicPr>
            <a:picLocks noGrp="1" noChangeAspect="1" noChangeArrowheads="1"/>
          </p:cNvPicPr>
          <p:nvPr>
            <p:ph sz="half" idx="1"/>
          </p:nvPr>
        </p:nvPicPr>
        <p:blipFill>
          <a:blip r:embed="rId4"/>
          <a:srcRect/>
          <a:stretch>
            <a:fillRect/>
          </a:stretch>
        </p:blipFill>
        <p:spPr>
          <a:xfrm>
            <a:off x="1524712" y="847726"/>
            <a:ext cx="1574800" cy="1181100"/>
          </a:xfrm>
          <a:noFill/>
        </p:spPr>
      </p:pic>
      <p:sp>
        <p:nvSpPr>
          <p:cNvPr id="22532" name="Text Box 13"/>
          <p:cNvSpPr txBox="1">
            <a:spLocks noChangeArrowheads="1"/>
          </p:cNvSpPr>
          <p:nvPr/>
        </p:nvSpPr>
        <p:spPr bwMode="auto">
          <a:xfrm>
            <a:off x="5353050" y="1450975"/>
            <a:ext cx="184151" cy="461665"/>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endParaRPr lang="en-US" sz="2400" dirty="0"/>
          </a:p>
        </p:txBody>
      </p:sp>
      <p:sp>
        <p:nvSpPr>
          <p:cNvPr id="366607" name="WordArt 15"/>
          <p:cNvSpPr>
            <a:spLocks noChangeArrowheads="1" noChangeShapeType="1" noTextEdit="1"/>
          </p:cNvSpPr>
          <p:nvPr/>
        </p:nvSpPr>
        <p:spPr bwMode="auto">
          <a:xfrm>
            <a:off x="4065588" y="946151"/>
            <a:ext cx="3541712" cy="984250"/>
          </a:xfrm>
          <a:prstGeom prst="rect">
            <a:avLst/>
          </a:prstGeom>
        </p:spPr>
        <p:txBody>
          <a:bodyPr wrap="none" fromWordArt="1">
            <a:prstTxWarp prst="textCanDown">
              <a:avLst>
                <a:gd name="adj" fmla="val 17144"/>
              </a:avLst>
            </a:prstTxWarp>
          </a:bodyPr>
          <a:lstStyle/>
          <a:p>
            <a:pPr algn="ctr"/>
            <a:r>
              <a:rPr lang="en-US" sz="3600" kern="10" dirty="0">
                <a:ln w="9525">
                  <a:solidFill>
                    <a:srgbClr val="000000"/>
                  </a:solidFill>
                  <a:round/>
                  <a:headEnd/>
                  <a:tailEnd/>
                </a:ln>
                <a:solidFill>
                  <a:srgbClr val="000000"/>
                </a:solidFill>
                <a:latin typeface="Times New Roman"/>
                <a:cs typeface="Times New Roman"/>
              </a:rPr>
              <a:t>Prevention Strategies</a:t>
            </a:r>
          </a:p>
        </p:txBody>
      </p:sp>
      <p:sp>
        <p:nvSpPr>
          <p:cNvPr id="366608" name="Text Box 16"/>
          <p:cNvSpPr txBox="1">
            <a:spLocks noChangeArrowheads="1"/>
          </p:cNvSpPr>
          <p:nvPr/>
        </p:nvSpPr>
        <p:spPr bwMode="auto">
          <a:xfrm>
            <a:off x="1204914" y="1958976"/>
            <a:ext cx="7939087" cy="3010055"/>
          </a:xfrm>
          <a:prstGeom prst="rect">
            <a:avLst/>
          </a:prstGeom>
          <a:noFill/>
          <a:ln w="9525">
            <a:noFill/>
            <a:miter lim="800000"/>
            <a:headEnd/>
            <a:tailEnd/>
          </a:ln>
        </p:spPr>
        <p:txBody>
          <a:bodyPr>
            <a:spAutoFit/>
          </a:bodyPr>
          <a:lstStyle/>
          <a:p>
            <a:pPr eaLnBrk="1" hangingPunct="1">
              <a:spcAft>
                <a:spcPct val="75000"/>
              </a:spcAft>
              <a:buFont typeface="Wingdings" pitchFamily="2" charset="2"/>
              <a:buChar char="ü"/>
            </a:pPr>
            <a:r>
              <a:rPr lang="en-US" sz="2400" dirty="0">
                <a:solidFill>
                  <a:srgbClr val="000000"/>
                </a:solidFill>
              </a:rPr>
              <a:t> Use of barriers (such as gloves and/or goggles) when anticipating contact with blood or body fluids</a:t>
            </a:r>
          </a:p>
          <a:p>
            <a:pPr eaLnBrk="1" hangingPunct="1">
              <a:spcAft>
                <a:spcPct val="75000"/>
              </a:spcAft>
              <a:buFont typeface="Wingdings" pitchFamily="2" charset="2"/>
              <a:buChar char="ü"/>
            </a:pPr>
            <a:r>
              <a:rPr lang="en-US" sz="2400" dirty="0">
                <a:solidFill>
                  <a:srgbClr val="000000"/>
                </a:solidFill>
              </a:rPr>
              <a:t> Washing hands and other skin surfaces immediately after contact with blood or body fluids</a:t>
            </a:r>
          </a:p>
          <a:p>
            <a:pPr eaLnBrk="1" hangingPunct="1">
              <a:spcAft>
                <a:spcPct val="75000"/>
              </a:spcAft>
              <a:buFont typeface="Wingdings" pitchFamily="2" charset="2"/>
              <a:buChar char="ü"/>
            </a:pPr>
            <a:r>
              <a:rPr lang="en-US" sz="2400" dirty="0">
                <a:solidFill>
                  <a:srgbClr val="000000"/>
                </a:solidFill>
              </a:rPr>
              <a:t> Careful handling and disposing of sharp instruments during and after use</a:t>
            </a:r>
          </a:p>
        </p:txBody>
      </p:sp>
      <p:sp>
        <p:nvSpPr>
          <p:cNvPr id="366610" name="Text Box 18"/>
          <p:cNvSpPr txBox="1">
            <a:spLocks noChangeArrowheads="1"/>
          </p:cNvSpPr>
          <p:nvPr/>
        </p:nvSpPr>
        <p:spPr bwMode="auto">
          <a:xfrm>
            <a:off x="2001839" y="5013325"/>
            <a:ext cx="5181600" cy="1200329"/>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*Always assume that the blood and other body fluids from all people are potentially infectious</a:t>
            </a:r>
          </a:p>
        </p:txBody>
      </p:sp>
      <p:sp>
        <p:nvSpPr>
          <p:cNvPr id="22536" name="Text Box 20"/>
          <p:cNvSpPr txBox="1">
            <a:spLocks noChangeArrowheads="1"/>
          </p:cNvSpPr>
          <p:nvPr/>
        </p:nvSpPr>
        <p:spPr bwMode="auto">
          <a:xfrm>
            <a:off x="136731" y="1067320"/>
            <a:ext cx="1136549" cy="461665"/>
          </a:xfrm>
          <a:prstGeom prst="rect">
            <a:avLst/>
          </a:prstGeom>
          <a:noFill/>
          <a:ln w="9525">
            <a:noFill/>
            <a:miter lim="800000"/>
            <a:headEnd/>
            <a:tailEnd/>
          </a:ln>
        </p:spPr>
        <p:txBody>
          <a:bodyPr wrap="square">
            <a:spAutoFit/>
          </a:bodyPr>
          <a:lstStyle/>
          <a:p>
            <a:pPr eaLnBrk="1" hangingPunct="1">
              <a:spcAft>
                <a:spcPct val="75000"/>
              </a:spcAft>
              <a:buFontTx/>
              <a:buNone/>
            </a:pPr>
            <a:r>
              <a:rPr lang="en-US" sz="2400" dirty="0">
                <a:solidFill>
                  <a:srgbClr val="000000"/>
                </a:solidFill>
              </a:rPr>
              <a:t>Part I</a:t>
            </a:r>
          </a:p>
        </p:txBody>
      </p:sp>
    </p:spTree>
    <p:custDataLst>
      <p:tags r:id="rId1"/>
    </p:custDataLst>
  </p:cSld>
  <p:clrMapOvr>
    <a:masterClrMapping/>
  </p:clrMapOvr>
  <p:transition spd="med" advTm="4437">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6607"/>
                                        </p:tgtEl>
                                        <p:attrNameLst>
                                          <p:attrName>style.visibility</p:attrName>
                                        </p:attrNameLst>
                                      </p:cBhvr>
                                      <p:to>
                                        <p:strVal val="visible"/>
                                      </p:to>
                                    </p:set>
                                    <p:anim calcmode="lin" valueType="num">
                                      <p:cBhvr>
                                        <p:cTn id="7" dur="500" fill="hold"/>
                                        <p:tgtEl>
                                          <p:spTgt spid="366607"/>
                                        </p:tgtEl>
                                        <p:attrNameLst>
                                          <p:attrName>ppt_w</p:attrName>
                                        </p:attrNameLst>
                                      </p:cBhvr>
                                      <p:tavLst>
                                        <p:tav tm="0">
                                          <p:val>
                                            <p:fltVal val="0"/>
                                          </p:val>
                                        </p:tav>
                                        <p:tav tm="100000">
                                          <p:val>
                                            <p:strVal val="#ppt_w"/>
                                          </p:val>
                                        </p:tav>
                                      </p:tavLst>
                                    </p:anim>
                                    <p:anim calcmode="lin" valueType="num">
                                      <p:cBhvr>
                                        <p:cTn id="8" dur="500" fill="hold"/>
                                        <p:tgtEl>
                                          <p:spTgt spid="3666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66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66610"/>
                                        </p:tgtEl>
                                        <p:attrNameLst>
                                          <p:attrName>style.visibility</p:attrName>
                                        </p:attrNameLst>
                                      </p:cBhvr>
                                      <p:to>
                                        <p:strVal val="visible"/>
                                      </p:to>
                                    </p:set>
                                    <p:anim calcmode="lin" valueType="num">
                                      <p:cBhvr>
                                        <p:cTn id="17" dur="1000" fill="hold"/>
                                        <p:tgtEl>
                                          <p:spTgt spid="366610"/>
                                        </p:tgtEl>
                                        <p:attrNameLst>
                                          <p:attrName>ppt_w</p:attrName>
                                        </p:attrNameLst>
                                      </p:cBhvr>
                                      <p:tavLst>
                                        <p:tav tm="0">
                                          <p:val>
                                            <p:fltVal val="0"/>
                                          </p:val>
                                        </p:tav>
                                        <p:tav tm="100000">
                                          <p:val>
                                            <p:strVal val="#ppt_w"/>
                                          </p:val>
                                        </p:tav>
                                      </p:tavLst>
                                    </p:anim>
                                    <p:anim calcmode="lin" valueType="num">
                                      <p:cBhvr>
                                        <p:cTn id="18" dur="1000" fill="hold"/>
                                        <p:tgtEl>
                                          <p:spTgt spid="366610"/>
                                        </p:tgtEl>
                                        <p:attrNameLst>
                                          <p:attrName>ppt_h</p:attrName>
                                        </p:attrNameLst>
                                      </p:cBhvr>
                                      <p:tavLst>
                                        <p:tav tm="0">
                                          <p:val>
                                            <p:fltVal val="0"/>
                                          </p:val>
                                        </p:tav>
                                        <p:tav tm="100000">
                                          <p:val>
                                            <p:strVal val="#ppt_h"/>
                                          </p:val>
                                        </p:tav>
                                      </p:tavLst>
                                    </p:anim>
                                    <p:anim calcmode="lin" valueType="num">
                                      <p:cBhvr>
                                        <p:cTn id="19" dur="1000" fill="hold"/>
                                        <p:tgtEl>
                                          <p:spTgt spid="36661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666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7" grpId="0" animBg="1"/>
      <p:bldP spid="366608" grpId="0" autoUpdateAnimBg="0"/>
      <p:bldP spid="3666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0039" y="90488"/>
            <a:ext cx="8229600" cy="609600"/>
          </a:xfrm>
        </p:spPr>
        <p:txBody>
          <a:bodyPr>
            <a:normAutofit fontScale="90000"/>
          </a:bodyPr>
          <a:lstStyle/>
          <a:p>
            <a:pPr eaLnBrk="1" hangingPunct="1"/>
            <a:r>
              <a:rPr lang="en-US" sz="1200" dirty="0" smtClean="0"/>
              <a:t>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a:t>
            </a:r>
            <a:br>
              <a:rPr lang="en-US" sz="1200" dirty="0" smtClean="0"/>
            </a:br>
            <a:endParaRPr lang="en-US" sz="1200" dirty="0" smtClean="0"/>
          </a:p>
        </p:txBody>
      </p:sp>
      <p:sp>
        <p:nvSpPr>
          <p:cNvPr id="23555" name="Text Box 9"/>
          <p:cNvSpPr txBox="1">
            <a:spLocks noChangeArrowheads="1"/>
          </p:cNvSpPr>
          <p:nvPr/>
        </p:nvSpPr>
        <p:spPr bwMode="auto">
          <a:xfrm>
            <a:off x="-93663" y="627063"/>
            <a:ext cx="1214820"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 (</a:t>
            </a:r>
            <a:r>
              <a:rPr lang="en-US" sz="2400" dirty="0" err="1">
                <a:solidFill>
                  <a:srgbClr val="000000"/>
                </a:solidFill>
              </a:rPr>
              <a:t>Con’t</a:t>
            </a:r>
            <a:r>
              <a:rPr lang="en-US" sz="2400" dirty="0">
                <a:solidFill>
                  <a:srgbClr val="000000"/>
                </a:solidFill>
              </a:rPr>
              <a:t>)</a:t>
            </a:r>
          </a:p>
        </p:txBody>
      </p:sp>
      <p:sp>
        <p:nvSpPr>
          <p:cNvPr id="23556" name="Text Box 13"/>
          <p:cNvSpPr txBox="1">
            <a:spLocks noChangeArrowheads="1"/>
          </p:cNvSpPr>
          <p:nvPr/>
        </p:nvSpPr>
        <p:spPr bwMode="auto">
          <a:xfrm>
            <a:off x="1" y="1063626"/>
            <a:ext cx="1047751" cy="461665"/>
          </a:xfrm>
          <a:prstGeom prst="rect">
            <a:avLst/>
          </a:prstGeom>
          <a:noFill/>
          <a:ln w="9525">
            <a:noFill/>
            <a:miter lim="800000"/>
            <a:headEnd/>
            <a:tailEnd/>
          </a:ln>
        </p:spPr>
        <p:txBody>
          <a:bodyPr>
            <a:spAutoFit/>
          </a:bodyPr>
          <a:lstStyle/>
          <a:p>
            <a:pPr eaLnBrk="1" hangingPunct="1">
              <a:spcAft>
                <a:spcPct val="75000"/>
              </a:spcAft>
              <a:buFontTx/>
              <a:buNone/>
            </a:pPr>
            <a:r>
              <a:rPr lang="en-US" sz="2400">
                <a:solidFill>
                  <a:srgbClr val="000000"/>
                </a:solidFill>
              </a:rPr>
              <a:t>Part II</a:t>
            </a:r>
          </a:p>
        </p:txBody>
      </p:sp>
      <p:sp>
        <p:nvSpPr>
          <p:cNvPr id="368654" name="Text Box 14"/>
          <p:cNvSpPr txBox="1">
            <a:spLocks noChangeArrowheads="1"/>
          </p:cNvSpPr>
          <p:nvPr/>
        </p:nvSpPr>
        <p:spPr bwMode="auto">
          <a:xfrm>
            <a:off x="1103313" y="1430339"/>
            <a:ext cx="7215187" cy="954107"/>
          </a:xfrm>
          <a:prstGeom prst="rect">
            <a:avLst/>
          </a:prstGeom>
          <a:noFill/>
          <a:ln w="9525">
            <a:noFill/>
            <a:miter lim="800000"/>
            <a:headEnd/>
            <a:tailEnd/>
          </a:ln>
        </p:spPr>
        <p:txBody>
          <a:bodyPr>
            <a:spAutoFit/>
          </a:bodyPr>
          <a:lstStyle/>
          <a:p>
            <a:pPr eaLnBrk="1" hangingPunct="1">
              <a:spcAft>
                <a:spcPct val="75000"/>
              </a:spcAft>
              <a:buFontTx/>
              <a:buNone/>
            </a:pPr>
            <a:r>
              <a:rPr lang="en-US" sz="2800">
                <a:solidFill>
                  <a:srgbClr val="000000"/>
                </a:solidFill>
              </a:rPr>
              <a:t>Your Rights as a Person with HIV Infection or AIDS:</a:t>
            </a:r>
          </a:p>
        </p:txBody>
      </p:sp>
      <p:sp>
        <p:nvSpPr>
          <p:cNvPr id="368655" name="Text Box 15"/>
          <p:cNvSpPr txBox="1">
            <a:spLocks noChangeArrowheads="1"/>
          </p:cNvSpPr>
          <p:nvPr/>
        </p:nvSpPr>
        <p:spPr bwMode="auto">
          <a:xfrm>
            <a:off x="1968500" y="2452689"/>
            <a:ext cx="5265739" cy="2769989"/>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r>
              <a:rPr lang="en-US" sz="2400">
                <a:solidFill>
                  <a:srgbClr val="000000"/>
                </a:solidFill>
              </a:rPr>
              <a:t>The office for Civil Rights of the U.S. Department of Health and human Services enforces federal laws that prohibit discrimination by health care and human service providers. </a:t>
            </a:r>
          </a:p>
          <a:p>
            <a:pPr eaLnBrk="1" hangingPunct="1">
              <a:spcBef>
                <a:spcPct val="50000"/>
              </a:spcBef>
              <a:spcAft>
                <a:spcPct val="75000"/>
              </a:spcAft>
              <a:buFontTx/>
              <a:buNone/>
            </a:pPr>
            <a:endParaRPr lang="en-US" sz="2400">
              <a:solidFill>
                <a:srgbClr val="000000"/>
              </a:solidFill>
            </a:endParaRPr>
          </a:p>
        </p:txBody>
      </p:sp>
      <p:sp>
        <p:nvSpPr>
          <p:cNvPr id="368656" name="Text Box 16"/>
          <p:cNvSpPr txBox="1">
            <a:spLocks noChangeArrowheads="1"/>
          </p:cNvSpPr>
          <p:nvPr/>
        </p:nvSpPr>
        <p:spPr bwMode="auto">
          <a:xfrm>
            <a:off x="614364" y="4818064"/>
            <a:ext cx="8093075" cy="1200329"/>
          </a:xfrm>
          <a:prstGeom prst="rect">
            <a:avLst/>
          </a:prstGeom>
          <a:noFill/>
          <a:ln w="9525">
            <a:noFill/>
            <a:miter lim="800000"/>
            <a:headEnd/>
            <a:tailEnd/>
          </a:ln>
        </p:spPr>
        <p:txBody>
          <a:bodyPr>
            <a:spAutoFit/>
          </a:bodyPr>
          <a:lstStyle/>
          <a:p>
            <a:pPr eaLnBrk="1" hangingPunct="1">
              <a:spcAft>
                <a:spcPct val="75000"/>
              </a:spcAft>
              <a:buFontTx/>
              <a:buNone/>
            </a:pPr>
            <a:r>
              <a:rPr lang="en-US" sz="2400">
                <a:solidFill>
                  <a:srgbClr val="000000"/>
                </a:solidFill>
              </a:rPr>
              <a:t>Two of the laws are Sections 504 or the Rehabilitation Act of 1973 (“Section 504”) and Title II of the Americans with Disabilities Act of 1990 (“ADA”).</a:t>
            </a:r>
          </a:p>
        </p:txBody>
      </p:sp>
    </p:spTree>
    <p:custDataLst>
      <p:tags r:id="rId1"/>
    </p:custDataLst>
  </p:cSld>
  <p:clrMapOvr>
    <a:masterClrMapping/>
  </p:clrMapOvr>
  <p:transition spd="med" advTm="6891">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54"/>
                                        </p:tgtEl>
                                        <p:attrNameLst>
                                          <p:attrName>style.visibility</p:attrName>
                                        </p:attrNameLst>
                                      </p:cBhvr>
                                      <p:to>
                                        <p:strVal val="visible"/>
                                      </p:to>
                                    </p:set>
                                    <p:anim calcmode="lin" valueType="num">
                                      <p:cBhvr additive="base">
                                        <p:cTn id="7" dur="500" fill="hold"/>
                                        <p:tgtEl>
                                          <p:spTgt spid="368654"/>
                                        </p:tgtEl>
                                        <p:attrNameLst>
                                          <p:attrName>ppt_x</p:attrName>
                                        </p:attrNameLst>
                                      </p:cBhvr>
                                      <p:tavLst>
                                        <p:tav tm="0">
                                          <p:val>
                                            <p:strVal val="0-#ppt_w/2"/>
                                          </p:val>
                                        </p:tav>
                                        <p:tav tm="100000">
                                          <p:val>
                                            <p:strVal val="#ppt_x"/>
                                          </p:val>
                                        </p:tav>
                                      </p:tavLst>
                                    </p:anim>
                                    <p:anim calcmode="lin" valueType="num">
                                      <p:cBhvr additive="base">
                                        <p:cTn id="8" dur="500" fill="hold"/>
                                        <p:tgtEl>
                                          <p:spTgt spid="3686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55"/>
                                        </p:tgtEl>
                                        <p:attrNameLst>
                                          <p:attrName>style.visibility</p:attrName>
                                        </p:attrNameLst>
                                      </p:cBhvr>
                                      <p:to>
                                        <p:strVal val="visible"/>
                                      </p:to>
                                    </p:set>
                                    <p:anim calcmode="lin" valueType="num">
                                      <p:cBhvr additive="base">
                                        <p:cTn id="13" dur="500" fill="hold"/>
                                        <p:tgtEl>
                                          <p:spTgt spid="368655"/>
                                        </p:tgtEl>
                                        <p:attrNameLst>
                                          <p:attrName>ppt_x</p:attrName>
                                        </p:attrNameLst>
                                      </p:cBhvr>
                                      <p:tavLst>
                                        <p:tav tm="0">
                                          <p:val>
                                            <p:strVal val="0-#ppt_w/2"/>
                                          </p:val>
                                        </p:tav>
                                        <p:tav tm="100000">
                                          <p:val>
                                            <p:strVal val="#ppt_x"/>
                                          </p:val>
                                        </p:tav>
                                      </p:tavLst>
                                    </p:anim>
                                    <p:anim calcmode="lin" valueType="num">
                                      <p:cBhvr additive="base">
                                        <p:cTn id="14" dur="500" fill="hold"/>
                                        <p:tgtEl>
                                          <p:spTgt spid="3686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56"/>
                                        </p:tgtEl>
                                        <p:attrNameLst>
                                          <p:attrName>style.visibility</p:attrName>
                                        </p:attrNameLst>
                                      </p:cBhvr>
                                      <p:to>
                                        <p:strVal val="visible"/>
                                      </p:to>
                                    </p:set>
                                    <p:anim calcmode="lin" valueType="num">
                                      <p:cBhvr additive="base">
                                        <p:cTn id="19" dur="500" fill="hold"/>
                                        <p:tgtEl>
                                          <p:spTgt spid="368656"/>
                                        </p:tgtEl>
                                        <p:attrNameLst>
                                          <p:attrName>ppt_x</p:attrName>
                                        </p:attrNameLst>
                                      </p:cBhvr>
                                      <p:tavLst>
                                        <p:tav tm="0">
                                          <p:val>
                                            <p:strVal val="0-#ppt_w/2"/>
                                          </p:val>
                                        </p:tav>
                                        <p:tav tm="100000">
                                          <p:val>
                                            <p:strVal val="#ppt_x"/>
                                          </p:val>
                                        </p:tav>
                                      </p:tavLst>
                                    </p:anim>
                                    <p:anim calcmode="lin" valueType="num">
                                      <p:cBhvr additive="base">
                                        <p:cTn id="20" dur="500" fill="hold"/>
                                        <p:tgtEl>
                                          <p:spTgt spid="3686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4" grpId="0" autoUpdateAnimBg="0"/>
      <p:bldP spid="368655" grpId="0" autoUpdateAnimBg="0"/>
      <p:bldP spid="36865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0039" y="90488"/>
            <a:ext cx="8229600" cy="609600"/>
          </a:xfrm>
        </p:spPr>
        <p:txBody>
          <a:bodyPr>
            <a:normAutofit fontScale="90000"/>
          </a:bodyPr>
          <a:lstStyle/>
          <a:p>
            <a:pPr eaLnBrk="1" hangingPunct="1"/>
            <a:r>
              <a:rPr lang="en-US" sz="1200" smtClean="0"/>
              <a:t>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a:t>
            </a:r>
            <a:br>
              <a:rPr lang="en-US" sz="1200" smtClean="0"/>
            </a:br>
            <a:endParaRPr lang="en-US" sz="1200" smtClean="0"/>
          </a:p>
        </p:txBody>
      </p:sp>
      <p:sp>
        <p:nvSpPr>
          <p:cNvPr id="24579" name="Text Box 11"/>
          <p:cNvSpPr txBox="1">
            <a:spLocks noChangeArrowheads="1"/>
          </p:cNvSpPr>
          <p:nvPr/>
        </p:nvSpPr>
        <p:spPr bwMode="auto">
          <a:xfrm>
            <a:off x="-93663" y="646113"/>
            <a:ext cx="1118640"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(Con’t)</a:t>
            </a:r>
          </a:p>
        </p:txBody>
      </p:sp>
      <p:sp>
        <p:nvSpPr>
          <p:cNvPr id="24580" name="Text Box 12"/>
          <p:cNvSpPr txBox="1">
            <a:spLocks noChangeArrowheads="1"/>
          </p:cNvSpPr>
          <p:nvPr/>
        </p:nvSpPr>
        <p:spPr bwMode="auto">
          <a:xfrm>
            <a:off x="484189" y="1362076"/>
            <a:ext cx="8659812" cy="3785652"/>
          </a:xfrm>
          <a:prstGeom prst="rect">
            <a:avLst/>
          </a:prstGeom>
          <a:noFill/>
          <a:ln w="9525">
            <a:noFill/>
            <a:miter lim="800000"/>
            <a:headEnd/>
            <a:tailEnd/>
          </a:ln>
        </p:spPr>
        <p:txBody>
          <a:bodyPr>
            <a:spAutoFit/>
          </a:bodyPr>
          <a:lstStyle/>
          <a:p>
            <a:pPr eaLnBrk="1" hangingPunct="1">
              <a:spcAft>
                <a:spcPct val="75000"/>
              </a:spcAft>
              <a:buFontTx/>
              <a:buNone/>
            </a:pPr>
            <a:r>
              <a:rPr lang="en-US" sz="2400">
                <a:solidFill>
                  <a:srgbClr val="000000"/>
                </a:solidFill>
              </a:rPr>
              <a:t>Both Section 504 and the ADA prohibit discrimination against qualified persons with HIV and other disabilities. Section 504 prohibits discrimination by health care and human service providers that receive federal funds or some other types of federal assistance. Title II of the ADA prohibits discrimination by state and local government entities even if they do not receive federal financial assistance. Examples of entities that may be covered by 504 and the ADA include hospitals, CLINICS, social services agencies, drug treatment centers and nursing homes.</a:t>
            </a:r>
          </a:p>
        </p:txBody>
      </p:sp>
    </p:spTree>
  </p:cSld>
  <p:clrMapOvr>
    <a:masterClrMapping/>
  </p:clrMapOvr>
  <p:transition spd="med" advTm="422">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2920" y="4922378"/>
            <a:ext cx="8183880" cy="1112662"/>
          </a:xfrm>
        </p:spPr>
        <p:txBody>
          <a:bodyPr/>
          <a:lstStyle/>
          <a:p>
            <a:pPr eaLnBrk="1" hangingPunct="1"/>
            <a:r>
              <a:rPr lang="en-US" sz="1200" dirty="0" smtClean="0"/>
              <a:t>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a:t>
            </a:r>
            <a:br>
              <a:rPr lang="en-US" sz="1200" dirty="0" smtClean="0"/>
            </a:br>
            <a:endParaRPr lang="en-US" sz="1200" dirty="0" smtClean="0"/>
          </a:p>
        </p:txBody>
      </p:sp>
      <p:sp>
        <p:nvSpPr>
          <p:cNvPr id="25603" name="Rectangle 5"/>
          <p:cNvSpPr>
            <a:spLocks noGrp="1" noChangeArrowheads="1"/>
          </p:cNvSpPr>
          <p:nvPr>
            <p:ph idx="1"/>
          </p:nvPr>
        </p:nvSpPr>
        <p:spPr>
          <a:xfrm>
            <a:off x="369889" y="1190625"/>
            <a:ext cx="8431212" cy="3449741"/>
          </a:xfrm>
        </p:spPr>
        <p:txBody>
          <a:bodyPr>
            <a:normAutofit fontScale="85000" lnSpcReduction="20000"/>
          </a:bodyPr>
          <a:lstStyle/>
          <a:p>
            <a:pPr eaLnBrk="1" hangingPunct="1">
              <a:lnSpc>
                <a:spcPct val="90000"/>
              </a:lnSpc>
              <a:spcAft>
                <a:spcPct val="75000"/>
              </a:spcAft>
              <a:buFontTx/>
              <a:buNone/>
            </a:pPr>
            <a:r>
              <a:rPr lang="en-US" sz="2400" dirty="0" smtClean="0">
                <a:solidFill>
                  <a:srgbClr val="000000"/>
                </a:solidFill>
              </a:rPr>
              <a:t>Discrimination may occur if the entity excludes a person with HIV from participating in a service or denies them a benefit. The person living with HIV must meet the essential eligibility requirements for the benefit or service he or she is seeking. The entity may be required to make a reasonable accommodation to enable the person with HIV to participate. The ADA also protects other persons, such as family and friends who are discriminated against because of their association with someone who has HIV.</a:t>
            </a:r>
          </a:p>
          <a:p>
            <a:pPr eaLnBrk="1" hangingPunct="1">
              <a:lnSpc>
                <a:spcPct val="90000"/>
              </a:lnSpc>
              <a:spcAft>
                <a:spcPct val="75000"/>
              </a:spcAft>
              <a:buFontTx/>
              <a:buNone/>
            </a:pPr>
            <a:r>
              <a:rPr lang="en-US" sz="2400" dirty="0" smtClean="0">
                <a:solidFill>
                  <a:srgbClr val="000000"/>
                </a:solidFill>
              </a:rPr>
              <a:t>Persons with HIV infection have been denied access to social services, or denied medical treatment or had treatment or services delayed solely because they have HIV or AIDS.</a:t>
            </a:r>
          </a:p>
          <a:p>
            <a:pPr eaLnBrk="1" hangingPunct="1">
              <a:lnSpc>
                <a:spcPct val="90000"/>
              </a:lnSpc>
              <a:buFontTx/>
              <a:buNone/>
            </a:pPr>
            <a:endParaRPr lang="en-US" dirty="0" smtClean="0">
              <a:solidFill>
                <a:srgbClr val="000000"/>
              </a:solidFill>
            </a:endParaRPr>
          </a:p>
        </p:txBody>
      </p:sp>
      <p:sp>
        <p:nvSpPr>
          <p:cNvPr id="25604" name="Text Box 7"/>
          <p:cNvSpPr txBox="1">
            <a:spLocks noChangeArrowheads="1"/>
          </p:cNvSpPr>
          <p:nvPr/>
        </p:nvSpPr>
        <p:spPr bwMode="auto">
          <a:xfrm>
            <a:off x="1" y="765175"/>
            <a:ext cx="1214820"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 Con’t)</a:t>
            </a:r>
          </a:p>
        </p:txBody>
      </p:sp>
    </p:spTree>
  </p:cSld>
  <p:clrMapOvr>
    <a:masterClrMapping/>
  </p:clrMapOvr>
  <p:transition spd="med" advTm="375">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71463" y="76200"/>
            <a:ext cx="8229600" cy="744196"/>
          </a:xfrm>
        </p:spPr>
        <p:txBody>
          <a:bodyPr>
            <a:normAutofit fontScale="90000"/>
          </a:bodyPr>
          <a:lstStyle/>
          <a:p>
            <a:pPr eaLnBrk="1" hangingPunct="1"/>
            <a:r>
              <a:rPr lang="en-US" sz="1200" dirty="0" smtClean="0"/>
              <a:t>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a:t>
            </a:r>
            <a:br>
              <a:rPr lang="en-US" sz="1200" dirty="0" smtClean="0"/>
            </a:br>
            <a:endParaRPr lang="en-US" sz="1200" dirty="0" smtClean="0"/>
          </a:p>
        </p:txBody>
      </p:sp>
      <p:sp>
        <p:nvSpPr>
          <p:cNvPr id="26627" name="Text Box 19"/>
          <p:cNvSpPr txBox="1">
            <a:spLocks noChangeArrowheads="1"/>
          </p:cNvSpPr>
          <p:nvPr/>
        </p:nvSpPr>
        <p:spPr bwMode="auto">
          <a:xfrm>
            <a:off x="290898" y="812028"/>
            <a:ext cx="1118640"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a:t>
            </a:r>
            <a:r>
              <a:rPr lang="en-US" sz="2400" dirty="0" err="1">
                <a:solidFill>
                  <a:srgbClr val="000000"/>
                </a:solidFill>
              </a:rPr>
              <a:t>Con’t</a:t>
            </a:r>
            <a:r>
              <a:rPr lang="en-US" sz="2400" dirty="0">
                <a:solidFill>
                  <a:srgbClr val="000000"/>
                </a:solidFill>
              </a:rPr>
              <a:t>)</a:t>
            </a:r>
          </a:p>
        </p:txBody>
      </p:sp>
      <p:sp>
        <p:nvSpPr>
          <p:cNvPr id="318485" name="Text Box 21"/>
          <p:cNvSpPr txBox="1">
            <a:spLocks noChangeArrowheads="1"/>
          </p:cNvSpPr>
          <p:nvPr/>
        </p:nvSpPr>
        <p:spPr bwMode="auto">
          <a:xfrm>
            <a:off x="703266" y="1182689"/>
            <a:ext cx="7996354" cy="4468916"/>
          </a:xfrm>
          <a:prstGeom prst="rect">
            <a:avLst/>
          </a:prstGeom>
          <a:noFill/>
          <a:ln w="9525">
            <a:noFill/>
            <a:miter lim="800000"/>
            <a:headEnd/>
            <a:tailEnd/>
          </a:ln>
        </p:spPr>
        <p:txBody>
          <a:bodyPr wrap="square">
            <a:spAutoFit/>
          </a:bodyPr>
          <a:lstStyle/>
          <a:p>
            <a:pPr eaLnBrk="1" hangingPunct="1">
              <a:spcAft>
                <a:spcPct val="75000"/>
              </a:spcAft>
              <a:buFontTx/>
              <a:buNone/>
            </a:pPr>
            <a:r>
              <a:rPr lang="en-US" sz="2400" dirty="0">
                <a:solidFill>
                  <a:srgbClr val="000000"/>
                </a:solidFill>
              </a:rPr>
              <a:t>Please visit the Department of Health and Human Service website @ </a:t>
            </a:r>
            <a:r>
              <a:rPr lang="en-US" sz="2400" dirty="0">
                <a:solidFill>
                  <a:srgbClr val="000000"/>
                </a:solidFill>
                <a:hlinkClick r:id="rId4"/>
              </a:rPr>
              <a:t>www.dhhs.gov</a:t>
            </a:r>
            <a:r>
              <a:rPr lang="en-US" sz="2400" dirty="0">
                <a:solidFill>
                  <a:srgbClr val="000000"/>
                </a:solidFill>
              </a:rPr>
              <a:t> for more information regarding “Your Rights as a Person with HIV or AIDS”</a:t>
            </a:r>
          </a:p>
          <a:p>
            <a:pPr eaLnBrk="1" hangingPunct="1">
              <a:spcAft>
                <a:spcPct val="75000"/>
              </a:spcAft>
              <a:buFontTx/>
              <a:buNone/>
            </a:pPr>
            <a:r>
              <a:rPr lang="en-US" sz="2400" dirty="0">
                <a:solidFill>
                  <a:srgbClr val="000000"/>
                </a:solidFill>
              </a:rPr>
              <a:t>The website has more in depth information regarding the types of discrimination against persons with HIV/AIDS.</a:t>
            </a:r>
          </a:p>
          <a:p>
            <a:pPr eaLnBrk="1" hangingPunct="1">
              <a:spcAft>
                <a:spcPct val="75000"/>
              </a:spcAft>
              <a:buFontTx/>
              <a:buNone/>
            </a:pPr>
            <a:r>
              <a:rPr lang="en-US" sz="2400" dirty="0">
                <a:solidFill>
                  <a:srgbClr val="000000"/>
                </a:solidFill>
              </a:rPr>
              <a:t>Also on the website you will find a link on how to file a complaint if you believe you have been discriminated against.</a:t>
            </a:r>
          </a:p>
          <a:p>
            <a:pPr eaLnBrk="1" hangingPunct="1">
              <a:spcAft>
                <a:spcPct val="75000"/>
              </a:spcAft>
              <a:buFontTx/>
              <a:buNone/>
            </a:pPr>
            <a:endParaRPr lang="en-US" sz="2400" dirty="0">
              <a:solidFill>
                <a:srgbClr val="000000"/>
              </a:solidFill>
            </a:endParaRPr>
          </a:p>
        </p:txBody>
      </p:sp>
    </p:spTree>
    <p:custDataLst>
      <p:tags r:id="rId1"/>
    </p:custDataLst>
  </p:cSld>
  <p:clrMapOvr>
    <a:masterClrMapping/>
  </p:clrMapOvr>
  <p:transition spd="med" advTm="2297">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box(in)">
                                      <p:cBhvr>
                                        <p:cTn id="7" dur="500"/>
                                        <p:tgtEl>
                                          <p:spTgt spid="31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6426" y="334963"/>
            <a:ext cx="8229600" cy="609600"/>
          </a:xfrm>
        </p:spPr>
        <p:txBody>
          <a:bodyPr>
            <a:normAutofit fontScale="90000"/>
          </a:bodyPr>
          <a:lstStyle/>
          <a:p>
            <a:pPr eaLnBrk="1" hangingPunct="1"/>
            <a:r>
              <a:rPr lang="en-US" sz="2600" dirty="0" smtClean="0"/>
              <a:t>DDS Administrative Policy, Chemical Right to Know</a:t>
            </a:r>
          </a:p>
        </p:txBody>
      </p:sp>
      <p:sp>
        <p:nvSpPr>
          <p:cNvPr id="32771" name="Text Box 7"/>
          <p:cNvSpPr txBox="1">
            <a:spLocks noChangeArrowheads="1"/>
          </p:cNvSpPr>
          <p:nvPr/>
        </p:nvSpPr>
        <p:spPr bwMode="auto">
          <a:xfrm>
            <a:off x="631032" y="1175299"/>
            <a:ext cx="8180387" cy="3046988"/>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The purpose of the Chemical Right to Know is to ensure that the hazards of all chemicals produced or imported are evaluated and that information concerning their hazards is transmitted to employers and employees. This transmittal of information is to be accomplished by means of comprehensive hazard communication programs, which are to include container labeling and other forms of warning, material safety data </a:t>
            </a:r>
            <a:r>
              <a:rPr lang="en-US" sz="2400" dirty="0" smtClean="0">
                <a:solidFill>
                  <a:srgbClr val="000000"/>
                </a:solidFill>
              </a:rPr>
              <a:t>sheets (</a:t>
            </a:r>
            <a:r>
              <a:rPr lang="en-US" sz="2400" dirty="0" smtClean="0">
                <a:solidFill>
                  <a:srgbClr val="FF0000"/>
                </a:solidFill>
              </a:rPr>
              <a:t>MSDS</a:t>
            </a:r>
            <a:r>
              <a:rPr lang="en-US" sz="2400" dirty="0" smtClean="0">
                <a:solidFill>
                  <a:srgbClr val="000000"/>
                </a:solidFill>
              </a:rPr>
              <a:t>) </a:t>
            </a:r>
            <a:r>
              <a:rPr lang="en-US" sz="2400" dirty="0">
                <a:solidFill>
                  <a:srgbClr val="000000"/>
                </a:solidFill>
              </a:rPr>
              <a:t>and employee training.</a:t>
            </a:r>
          </a:p>
        </p:txBody>
      </p:sp>
      <p:sp>
        <p:nvSpPr>
          <p:cNvPr id="32772" name="Text Box 8"/>
          <p:cNvSpPr txBox="1">
            <a:spLocks noChangeArrowheads="1"/>
          </p:cNvSpPr>
          <p:nvPr/>
        </p:nvSpPr>
        <p:spPr bwMode="auto">
          <a:xfrm>
            <a:off x="1074739" y="4799013"/>
            <a:ext cx="7292975" cy="1200150"/>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r>
              <a:rPr lang="en-US" sz="2400" dirty="0">
                <a:solidFill>
                  <a:srgbClr val="000000"/>
                </a:solidFill>
              </a:rPr>
              <a:t>LCCS has a “OSHA Hazard Communication Packet A/K/A Chemical Right to Know” book. To review the complete book, please contact LCCS.</a:t>
            </a:r>
          </a:p>
        </p:txBody>
      </p:sp>
    </p:spTree>
  </p:cSld>
  <p:clrMapOvr>
    <a:masterClrMapping/>
  </p:clrMapOvr>
  <p:transition spd="med" advTm="6016">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0" name="Text Box 13"/>
          <p:cNvSpPr txBox="1">
            <a:spLocks noChangeArrowheads="1"/>
          </p:cNvSpPr>
          <p:nvPr/>
        </p:nvSpPr>
        <p:spPr bwMode="auto">
          <a:xfrm>
            <a:off x="5353050" y="1450975"/>
            <a:ext cx="184151" cy="461665"/>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endParaRPr lang="en-US" sz="2400"/>
          </a:p>
        </p:txBody>
      </p:sp>
      <p:sp>
        <p:nvSpPr>
          <p:cNvPr id="366607" name="WordArt 15"/>
          <p:cNvSpPr>
            <a:spLocks noChangeArrowheads="1" noChangeShapeType="1" noTextEdit="1"/>
          </p:cNvSpPr>
          <p:nvPr/>
        </p:nvSpPr>
        <p:spPr bwMode="auto">
          <a:xfrm>
            <a:off x="2806701" y="438151"/>
            <a:ext cx="3541713" cy="1471613"/>
          </a:xfrm>
          <a:prstGeom prst="rect">
            <a:avLst/>
          </a:prstGeom>
        </p:spPr>
        <p:txBody>
          <a:bodyPr wrap="none" fromWordArt="1">
            <a:prstTxWarp prst="textCanDown">
              <a:avLst>
                <a:gd name="adj" fmla="val 17144"/>
              </a:avLst>
            </a:prstTxWarp>
          </a:bodyPr>
          <a:lstStyle/>
          <a:p>
            <a:pPr algn="ctr"/>
            <a:r>
              <a:rPr lang="en-US" sz="3600" kern="10" dirty="0" smtClean="0">
                <a:ln w="9525">
                  <a:solidFill>
                    <a:srgbClr val="000000"/>
                  </a:solidFill>
                  <a:round/>
                  <a:headEnd/>
                  <a:tailEnd/>
                </a:ln>
                <a:solidFill>
                  <a:srgbClr val="000000"/>
                </a:solidFill>
                <a:latin typeface="Times New Roman"/>
                <a:cs typeface="Times New Roman"/>
              </a:rPr>
              <a:t>OSHA</a:t>
            </a:r>
            <a:endParaRPr lang="en-US" sz="3600" kern="10" dirty="0">
              <a:ln w="9525">
                <a:solidFill>
                  <a:srgbClr val="000000"/>
                </a:solidFill>
                <a:round/>
                <a:headEnd/>
                <a:tailEnd/>
              </a:ln>
              <a:solidFill>
                <a:srgbClr val="000000"/>
              </a:solidFill>
              <a:latin typeface="Times New Roman"/>
              <a:cs typeface="Times New Roman"/>
            </a:endParaRPr>
          </a:p>
        </p:txBody>
      </p:sp>
      <p:sp>
        <p:nvSpPr>
          <p:cNvPr id="366608" name="Text Box 16"/>
          <p:cNvSpPr txBox="1">
            <a:spLocks noChangeArrowheads="1"/>
          </p:cNvSpPr>
          <p:nvPr/>
        </p:nvSpPr>
        <p:spPr bwMode="auto">
          <a:xfrm>
            <a:off x="635000" y="2491774"/>
            <a:ext cx="7939088" cy="2289858"/>
          </a:xfrm>
          <a:prstGeom prst="rect">
            <a:avLst/>
          </a:prstGeom>
          <a:noFill/>
          <a:ln w="9525">
            <a:noFill/>
            <a:miter lim="800000"/>
            <a:headEnd/>
            <a:tailEnd/>
          </a:ln>
        </p:spPr>
        <p:txBody>
          <a:bodyPr>
            <a:spAutoFit/>
          </a:bodyPr>
          <a:lstStyle/>
          <a:p>
            <a:pPr eaLnBrk="1" hangingPunct="1">
              <a:spcAft>
                <a:spcPct val="75000"/>
              </a:spcAft>
              <a:buFont typeface="Wingdings" pitchFamily="2" charset="2"/>
              <a:buChar char="ü"/>
            </a:pPr>
            <a:r>
              <a:rPr lang="en-US" sz="2400" dirty="0">
                <a:solidFill>
                  <a:srgbClr val="000000"/>
                </a:solidFill>
              </a:rPr>
              <a:t> </a:t>
            </a:r>
            <a:r>
              <a:rPr lang="en-US" sz="2400" dirty="0" smtClean="0">
                <a:solidFill>
                  <a:srgbClr val="000000"/>
                </a:solidFill>
              </a:rPr>
              <a:t>LCCS/HH will provide PPE (personal protective equipment)  example:  gloves, face shield/goggles, apron, mittens</a:t>
            </a:r>
          </a:p>
          <a:p>
            <a:pPr eaLnBrk="1" hangingPunct="1">
              <a:spcAft>
                <a:spcPct val="75000"/>
              </a:spcAft>
              <a:buFont typeface="Wingdings" pitchFamily="2" charset="2"/>
              <a:buChar char="ü"/>
            </a:pPr>
            <a:r>
              <a:rPr lang="en-US" sz="2400" dirty="0" smtClean="0">
                <a:solidFill>
                  <a:srgbClr val="000000"/>
                </a:solidFill>
              </a:rPr>
              <a:t>Sharps containers to be placed in Main Offices of Adult Bldg, PS Bldg, Main Office Bldg, and Haynes House. </a:t>
            </a:r>
            <a:endParaRPr lang="en-US" sz="2400" dirty="0">
              <a:solidFill>
                <a:srgbClr val="000000"/>
              </a:solidFill>
            </a:endParaRPr>
          </a:p>
        </p:txBody>
      </p:sp>
      <p:sp>
        <p:nvSpPr>
          <p:cNvPr id="366610" name="Text Box 18"/>
          <p:cNvSpPr txBox="1">
            <a:spLocks noChangeArrowheads="1"/>
          </p:cNvSpPr>
          <p:nvPr/>
        </p:nvSpPr>
        <p:spPr bwMode="auto">
          <a:xfrm>
            <a:off x="2001839" y="5013325"/>
            <a:ext cx="5181600" cy="1200329"/>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*Some of the procedures will vary based on department setting. Example: center </a:t>
            </a:r>
            <a:r>
              <a:rPr lang="en-US" sz="2400" dirty="0" err="1">
                <a:solidFill>
                  <a:srgbClr val="000000"/>
                </a:solidFill>
              </a:rPr>
              <a:t>vs</a:t>
            </a:r>
            <a:r>
              <a:rPr lang="en-US" sz="2400" dirty="0">
                <a:solidFill>
                  <a:srgbClr val="000000"/>
                </a:solidFill>
              </a:rPr>
              <a:t> residential facility</a:t>
            </a:r>
          </a:p>
        </p:txBody>
      </p:sp>
    </p:spTree>
    <p:custDataLst>
      <p:tags r:id="rId1"/>
    </p:custDataLst>
  </p:cSld>
  <p:clrMapOvr>
    <a:masterClrMapping/>
  </p:clrMapOvr>
  <p:transition spd="med" advTm="709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6607"/>
                                        </p:tgtEl>
                                        <p:attrNameLst>
                                          <p:attrName>style.visibility</p:attrName>
                                        </p:attrNameLst>
                                      </p:cBhvr>
                                      <p:to>
                                        <p:strVal val="visible"/>
                                      </p:to>
                                    </p:set>
                                    <p:anim calcmode="lin" valueType="num">
                                      <p:cBhvr>
                                        <p:cTn id="7" dur="500" fill="hold"/>
                                        <p:tgtEl>
                                          <p:spTgt spid="366607"/>
                                        </p:tgtEl>
                                        <p:attrNameLst>
                                          <p:attrName>ppt_w</p:attrName>
                                        </p:attrNameLst>
                                      </p:cBhvr>
                                      <p:tavLst>
                                        <p:tav tm="0">
                                          <p:val>
                                            <p:fltVal val="0"/>
                                          </p:val>
                                        </p:tav>
                                        <p:tav tm="100000">
                                          <p:val>
                                            <p:strVal val="#ppt_w"/>
                                          </p:val>
                                        </p:tav>
                                      </p:tavLst>
                                    </p:anim>
                                    <p:anim calcmode="lin" valueType="num">
                                      <p:cBhvr>
                                        <p:cTn id="8" dur="500" fill="hold"/>
                                        <p:tgtEl>
                                          <p:spTgt spid="3666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66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66610"/>
                                        </p:tgtEl>
                                        <p:attrNameLst>
                                          <p:attrName>style.visibility</p:attrName>
                                        </p:attrNameLst>
                                      </p:cBhvr>
                                      <p:to>
                                        <p:strVal val="visible"/>
                                      </p:to>
                                    </p:set>
                                    <p:anim calcmode="lin" valueType="num">
                                      <p:cBhvr>
                                        <p:cTn id="17" dur="1000" fill="hold"/>
                                        <p:tgtEl>
                                          <p:spTgt spid="366610"/>
                                        </p:tgtEl>
                                        <p:attrNameLst>
                                          <p:attrName>ppt_w</p:attrName>
                                        </p:attrNameLst>
                                      </p:cBhvr>
                                      <p:tavLst>
                                        <p:tav tm="0">
                                          <p:val>
                                            <p:fltVal val="0"/>
                                          </p:val>
                                        </p:tav>
                                        <p:tav tm="100000">
                                          <p:val>
                                            <p:strVal val="#ppt_w"/>
                                          </p:val>
                                        </p:tav>
                                      </p:tavLst>
                                    </p:anim>
                                    <p:anim calcmode="lin" valueType="num">
                                      <p:cBhvr>
                                        <p:cTn id="18" dur="1000" fill="hold"/>
                                        <p:tgtEl>
                                          <p:spTgt spid="366610"/>
                                        </p:tgtEl>
                                        <p:attrNameLst>
                                          <p:attrName>ppt_h</p:attrName>
                                        </p:attrNameLst>
                                      </p:cBhvr>
                                      <p:tavLst>
                                        <p:tav tm="0">
                                          <p:val>
                                            <p:fltVal val="0"/>
                                          </p:val>
                                        </p:tav>
                                        <p:tav tm="100000">
                                          <p:val>
                                            <p:strVal val="#ppt_h"/>
                                          </p:val>
                                        </p:tav>
                                      </p:tavLst>
                                    </p:anim>
                                    <p:anim calcmode="lin" valueType="num">
                                      <p:cBhvr>
                                        <p:cTn id="19" dur="1000" fill="hold"/>
                                        <p:tgtEl>
                                          <p:spTgt spid="36661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666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7" grpId="0" animBg="1"/>
      <p:bldP spid="366608" grpId="0" autoUpdateAnimBg="0"/>
      <p:bldP spid="3666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33330" y="274638"/>
            <a:ext cx="7793133" cy="449639"/>
          </a:xfrm>
        </p:spPr>
        <p:txBody>
          <a:bodyPr>
            <a:normAutofit fontScale="90000"/>
          </a:bodyPr>
          <a:lstStyle/>
          <a:p>
            <a:pPr eaLnBrk="1" hangingPunct="1"/>
            <a:r>
              <a:rPr lang="en-US" dirty="0" smtClean="0"/>
              <a:t>Course contents</a:t>
            </a:r>
          </a:p>
        </p:txBody>
      </p:sp>
      <p:sp>
        <p:nvSpPr>
          <p:cNvPr id="311299" name="Rectangle 3"/>
          <p:cNvSpPr>
            <a:spLocks noGrp="1" noChangeArrowheads="1"/>
          </p:cNvSpPr>
          <p:nvPr>
            <p:ph idx="4294967295"/>
          </p:nvPr>
        </p:nvSpPr>
        <p:spPr>
          <a:xfrm>
            <a:off x="633743" y="1457609"/>
            <a:ext cx="7179398" cy="2942030"/>
          </a:xfrm>
          <a:noFill/>
        </p:spPr>
        <p:txBody>
          <a:bodyPr>
            <a:normAutofit lnSpcReduction="10000"/>
          </a:bodyPr>
          <a:lstStyle/>
          <a:p>
            <a:pPr marL="409575" indent="-409575" eaLnBrk="1" hangingPunct="1">
              <a:spcAft>
                <a:spcPct val="75000"/>
              </a:spcAft>
            </a:pPr>
            <a:r>
              <a:rPr lang="en-US" sz="2800" dirty="0" smtClean="0">
                <a:solidFill>
                  <a:srgbClr val="000000"/>
                </a:solidFill>
              </a:rPr>
              <a:t>Overview: DDS Training Requirements</a:t>
            </a:r>
          </a:p>
          <a:p>
            <a:pPr marL="409575" indent="-409575" eaLnBrk="1" hangingPunct="1">
              <a:spcAft>
                <a:spcPct val="75000"/>
              </a:spcAft>
            </a:pPr>
            <a:r>
              <a:rPr lang="en-US" sz="2800" dirty="0" smtClean="0">
                <a:solidFill>
                  <a:srgbClr val="000000"/>
                </a:solidFill>
              </a:rPr>
              <a:t>Lesson 1: Required Topics</a:t>
            </a:r>
          </a:p>
          <a:p>
            <a:pPr marL="409575" indent="-409575" eaLnBrk="1" hangingPunct="1">
              <a:spcAft>
                <a:spcPct val="75000"/>
              </a:spcAft>
            </a:pPr>
            <a:r>
              <a:rPr lang="en-US" sz="2800" dirty="0" smtClean="0">
                <a:solidFill>
                  <a:srgbClr val="000000"/>
                </a:solidFill>
              </a:rPr>
              <a:t>Lesson 2: Overview of Federal and State Laws</a:t>
            </a:r>
          </a:p>
          <a:p>
            <a:pPr marL="409575" indent="-409575" eaLnBrk="1" hangingPunct="1">
              <a:spcAft>
                <a:spcPct val="75000"/>
              </a:spcAft>
            </a:pPr>
            <a:r>
              <a:rPr lang="en-US" sz="2800" dirty="0" smtClean="0">
                <a:solidFill>
                  <a:srgbClr val="000000"/>
                </a:solidFill>
              </a:rPr>
              <a:t>Post Test</a:t>
            </a:r>
          </a:p>
        </p:txBody>
      </p:sp>
      <p:sp>
        <p:nvSpPr>
          <p:cNvPr id="311301" name="Rectangle 5"/>
          <p:cNvSpPr>
            <a:spLocks noChangeArrowheads="1"/>
          </p:cNvSpPr>
          <p:nvPr/>
        </p:nvSpPr>
        <p:spPr bwMode="auto">
          <a:xfrm>
            <a:off x="367469" y="4798337"/>
            <a:ext cx="8158995" cy="114979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1"/>
          <a:lstStyle/>
          <a:p>
            <a:pPr eaLnBrk="1" hangingPunct="1">
              <a:buFontTx/>
              <a:buNone/>
            </a:pPr>
            <a:r>
              <a:rPr lang="en-US" sz="2400" dirty="0">
                <a:solidFill>
                  <a:srgbClr val="000000"/>
                </a:solidFill>
              </a:rPr>
              <a:t>Each lesson will review the required topics and the conclusion will be a test over the information that has been presented.</a:t>
            </a:r>
          </a:p>
          <a:p>
            <a:pPr eaLnBrk="1" hangingPunct="1">
              <a:buFontTx/>
              <a:buNone/>
            </a:pPr>
            <a:r>
              <a:rPr lang="en-US" sz="2400" dirty="0">
                <a:solidFill>
                  <a:srgbClr val="000000"/>
                </a:solidFill>
              </a:rPr>
              <a:t>	</a:t>
            </a:r>
          </a:p>
        </p:txBody>
      </p:sp>
      <p:pic>
        <p:nvPicPr>
          <p:cNvPr id="5" name="Picture 4" descr="C:\Users\LisaDavis\AppData\Local\Microsoft\Windows\Temporary Internet Files\Content.IE5\MA9BNEX0\MC9003841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05521">
            <a:off x="7486816" y="462312"/>
            <a:ext cx="1517908" cy="25200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1890">
        <p:split orient="vert"/>
      </p:transition>
    </mc:Choice>
    <mc:Fallback xmlns="">
      <p:transition spd="slow" advTm="1189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slide(fromTop)">
                                      <p:cBhvr>
                                        <p:cTn id="7" dur="500"/>
                                        <p:tgtEl>
                                          <p:spTgt spid="311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1299">
                                            <p:txEl>
                                              <p:pRg st="1" end="1"/>
                                            </p:txEl>
                                          </p:spTgt>
                                        </p:tgtEl>
                                        <p:attrNameLst>
                                          <p:attrName>style.visibility</p:attrName>
                                        </p:attrNameLst>
                                      </p:cBhvr>
                                      <p:to>
                                        <p:strVal val="visible"/>
                                      </p:to>
                                    </p:set>
                                    <p:animEffect transition="in" filter="slide(fromTop)">
                                      <p:cBhvr>
                                        <p:cTn id="12" dur="500"/>
                                        <p:tgtEl>
                                          <p:spTgt spid="311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11299">
                                            <p:txEl>
                                              <p:pRg st="2" end="2"/>
                                            </p:txEl>
                                          </p:spTgt>
                                        </p:tgtEl>
                                        <p:attrNameLst>
                                          <p:attrName>style.visibility</p:attrName>
                                        </p:attrNameLst>
                                      </p:cBhvr>
                                      <p:to>
                                        <p:strVal val="visible"/>
                                      </p:to>
                                    </p:set>
                                    <p:animEffect transition="in" filter="slide(fromTop)">
                                      <p:cBhvr>
                                        <p:cTn id="17" dur="500"/>
                                        <p:tgtEl>
                                          <p:spTgt spid="311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11299">
                                            <p:txEl>
                                              <p:pRg st="3" end="3"/>
                                            </p:txEl>
                                          </p:spTgt>
                                        </p:tgtEl>
                                        <p:attrNameLst>
                                          <p:attrName>style.visibility</p:attrName>
                                        </p:attrNameLst>
                                      </p:cBhvr>
                                      <p:to>
                                        <p:strVal val="visible"/>
                                      </p:to>
                                    </p:set>
                                    <p:animEffect transition="in" filter="slide(fromTop)">
                                      <p:cBhvr>
                                        <p:cTn id="22" dur="500"/>
                                        <p:tgtEl>
                                          <p:spTgt spid="311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1301"/>
                                        </p:tgtEl>
                                        <p:attrNameLst>
                                          <p:attrName>style.visibility</p:attrName>
                                        </p:attrNameLst>
                                      </p:cBhvr>
                                      <p:to>
                                        <p:strVal val="visible"/>
                                      </p:to>
                                    </p:set>
                                    <p:animEffect transition="in" filter="slide(fromBottom)">
                                      <p:cBhvr>
                                        <p:cTn id="27" dur="500"/>
                                        <p:tgtEl>
                                          <p:spTgt spid="3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autoUpdateAnimBg="0"/>
      <p:bldP spid="31130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40" name="Text Box 13"/>
          <p:cNvSpPr txBox="1">
            <a:spLocks noChangeArrowheads="1"/>
          </p:cNvSpPr>
          <p:nvPr/>
        </p:nvSpPr>
        <p:spPr bwMode="auto">
          <a:xfrm>
            <a:off x="5353050" y="1450975"/>
            <a:ext cx="184151" cy="461665"/>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endParaRPr lang="en-US" sz="2400"/>
          </a:p>
        </p:txBody>
      </p:sp>
      <p:sp>
        <p:nvSpPr>
          <p:cNvPr id="366607" name="WordArt 15"/>
          <p:cNvSpPr>
            <a:spLocks noChangeArrowheads="1" noChangeShapeType="1" noTextEdit="1"/>
          </p:cNvSpPr>
          <p:nvPr/>
        </p:nvSpPr>
        <p:spPr bwMode="auto">
          <a:xfrm>
            <a:off x="2180110" y="1"/>
            <a:ext cx="4297602" cy="599947"/>
          </a:xfrm>
          <a:prstGeom prst="rect">
            <a:avLst/>
          </a:prstGeom>
        </p:spPr>
        <p:txBody>
          <a:bodyPr wrap="none" fromWordArt="1">
            <a:prstTxWarp prst="textCanDown">
              <a:avLst>
                <a:gd name="adj" fmla="val 17144"/>
              </a:avLst>
            </a:prstTxWarp>
          </a:bodyPr>
          <a:lstStyle/>
          <a:p>
            <a:pPr algn="ctr"/>
            <a:r>
              <a:rPr lang="en-US" sz="2000" kern="10" dirty="0" smtClean="0">
                <a:ln w="9525">
                  <a:solidFill>
                    <a:srgbClr val="000000"/>
                  </a:solidFill>
                  <a:round/>
                  <a:headEnd/>
                  <a:tailEnd/>
                </a:ln>
                <a:solidFill>
                  <a:srgbClr val="000000"/>
                </a:solidFill>
                <a:latin typeface="Times New Roman"/>
                <a:cs typeface="Times New Roman"/>
              </a:rPr>
              <a:t>OSHA- cont’d</a:t>
            </a:r>
            <a:endParaRPr lang="en-US" sz="2000" kern="10" dirty="0">
              <a:ln w="9525">
                <a:solidFill>
                  <a:srgbClr val="000000"/>
                </a:solidFill>
                <a:round/>
                <a:headEnd/>
                <a:tailEnd/>
              </a:ln>
              <a:solidFill>
                <a:srgbClr val="000000"/>
              </a:solidFill>
              <a:latin typeface="Times New Roman"/>
              <a:cs typeface="Times New Roman"/>
            </a:endParaRPr>
          </a:p>
        </p:txBody>
      </p:sp>
      <p:sp>
        <p:nvSpPr>
          <p:cNvPr id="366608" name="Text Box 16"/>
          <p:cNvSpPr txBox="1">
            <a:spLocks noChangeArrowheads="1"/>
          </p:cNvSpPr>
          <p:nvPr/>
        </p:nvSpPr>
        <p:spPr bwMode="auto">
          <a:xfrm>
            <a:off x="136734" y="1025494"/>
            <a:ext cx="8870534" cy="5129096"/>
          </a:xfrm>
          <a:prstGeom prst="rect">
            <a:avLst/>
          </a:prstGeom>
          <a:noFill/>
          <a:ln w="9525">
            <a:noFill/>
            <a:miter lim="800000"/>
            <a:headEnd/>
            <a:tailEnd/>
          </a:ln>
        </p:spPr>
        <p:txBody>
          <a:bodyPr wrap="square">
            <a:spAutoFit/>
          </a:bodyPr>
          <a:lstStyle/>
          <a:p>
            <a:pPr eaLnBrk="1" hangingPunct="1">
              <a:spcAft>
                <a:spcPct val="75000"/>
              </a:spcAft>
              <a:buFont typeface="Wingdings" pitchFamily="2" charset="2"/>
              <a:buChar char="ü"/>
            </a:pPr>
            <a:r>
              <a:rPr lang="en-US" sz="2400" dirty="0">
                <a:solidFill>
                  <a:srgbClr val="000000"/>
                </a:solidFill>
              </a:rPr>
              <a:t> </a:t>
            </a:r>
            <a:r>
              <a:rPr lang="en-US" dirty="0" smtClean="0">
                <a:solidFill>
                  <a:srgbClr val="000000"/>
                </a:solidFill>
              </a:rPr>
              <a:t>PPE Used for Specific Jobs:                         </a:t>
            </a:r>
            <a:endParaRPr lang="en-US" dirty="0">
              <a:solidFill>
                <a:srgbClr val="000000"/>
              </a:solidFill>
            </a:endParaRPr>
          </a:p>
          <a:p>
            <a:pPr eaLnBrk="1" hangingPunct="1">
              <a:spcAft>
                <a:spcPct val="75000"/>
              </a:spcAft>
              <a:buNone/>
            </a:pPr>
            <a:r>
              <a:rPr lang="en-US" dirty="0" smtClean="0">
                <a:solidFill>
                  <a:srgbClr val="000000"/>
                </a:solidFill>
              </a:rPr>
              <a:t>         </a:t>
            </a:r>
            <a:r>
              <a:rPr lang="en-US" u="sng" dirty="0" smtClean="0">
                <a:solidFill>
                  <a:srgbClr val="FF0000"/>
                </a:solidFill>
              </a:rPr>
              <a:t>       Job                                                                PPE Req’d</a:t>
            </a:r>
          </a:p>
          <a:p>
            <a:pPr eaLnBrk="1" hangingPunct="1">
              <a:spcAft>
                <a:spcPct val="75000"/>
              </a:spcAft>
              <a:buNone/>
            </a:pPr>
            <a:r>
              <a:rPr lang="en-US" dirty="0" smtClean="0">
                <a:solidFill>
                  <a:srgbClr val="000000"/>
                </a:solidFill>
              </a:rPr>
              <a:t>-shots by competent adults ……………………………..…gloves, covered case</a:t>
            </a:r>
          </a:p>
          <a:p>
            <a:pPr eaLnBrk="1" hangingPunct="1">
              <a:spcAft>
                <a:spcPct val="75000"/>
              </a:spcAft>
              <a:buNone/>
            </a:pPr>
            <a:r>
              <a:rPr lang="en-US" dirty="0" smtClean="0">
                <a:solidFill>
                  <a:srgbClr val="000000"/>
                </a:solidFill>
              </a:rPr>
              <a:t>-clean-up of blood ……………………………….………….gloves, face shield/goggles</a:t>
            </a:r>
          </a:p>
          <a:p>
            <a:pPr eaLnBrk="1" hangingPunct="1">
              <a:spcAft>
                <a:spcPct val="75000"/>
              </a:spcAft>
              <a:buNone/>
            </a:pPr>
            <a:r>
              <a:rPr lang="en-US" dirty="0" smtClean="0">
                <a:solidFill>
                  <a:srgbClr val="000000"/>
                </a:solidFill>
              </a:rPr>
              <a:t>-rinsing/washing out blood-containing clothes &amp; linens………………gloves, face shield/goggles</a:t>
            </a:r>
          </a:p>
          <a:p>
            <a:pPr eaLnBrk="1" hangingPunct="1">
              <a:spcAft>
                <a:spcPct val="75000"/>
              </a:spcAft>
              <a:buNone/>
            </a:pPr>
            <a:r>
              <a:rPr lang="en-US" dirty="0" smtClean="0">
                <a:solidFill>
                  <a:srgbClr val="000000"/>
                </a:solidFill>
              </a:rPr>
              <a:t>-cleaning equipment with blood on it……..…… gloves, face </a:t>
            </a:r>
            <a:r>
              <a:rPr lang="en-US" dirty="0">
                <a:solidFill>
                  <a:srgbClr val="000000"/>
                </a:solidFill>
              </a:rPr>
              <a:t>shield/goggles</a:t>
            </a:r>
            <a:endParaRPr lang="en-US" dirty="0" smtClean="0">
              <a:solidFill>
                <a:srgbClr val="000000"/>
              </a:solidFill>
            </a:endParaRPr>
          </a:p>
          <a:p>
            <a:pPr eaLnBrk="1" hangingPunct="1">
              <a:spcAft>
                <a:spcPct val="75000"/>
              </a:spcAft>
              <a:buNone/>
            </a:pPr>
            <a:r>
              <a:rPr lang="en-US" dirty="0" smtClean="0">
                <a:solidFill>
                  <a:srgbClr val="000000"/>
                </a:solidFill>
              </a:rPr>
              <a:t>place bag labeled in BIO in RED …………….…..gloves, apron, face shields/goggles</a:t>
            </a:r>
          </a:p>
          <a:p>
            <a:pPr eaLnBrk="1" hangingPunct="1">
              <a:spcAft>
                <a:spcPct val="75000"/>
              </a:spcAft>
              <a:buNone/>
            </a:pPr>
            <a:r>
              <a:rPr lang="en-US" dirty="0" smtClean="0">
                <a:solidFill>
                  <a:srgbClr val="000000"/>
                </a:solidFill>
              </a:rPr>
              <a:t>-changing diapers……………………………………...gloves, face shield/goggles</a:t>
            </a:r>
          </a:p>
          <a:p>
            <a:pPr eaLnBrk="1" hangingPunct="1">
              <a:spcAft>
                <a:spcPct val="75000"/>
              </a:spcAft>
              <a:buNone/>
            </a:pPr>
            <a:r>
              <a:rPr lang="en-US" dirty="0" smtClean="0">
                <a:solidFill>
                  <a:srgbClr val="000000"/>
                </a:solidFill>
              </a:rPr>
              <a:t>-cooking………………………………...…………………mittens, gloves</a:t>
            </a:r>
            <a:endParaRPr lang="en-US" dirty="0">
              <a:solidFill>
                <a:srgbClr val="000000"/>
              </a:solidFill>
            </a:endParaRPr>
          </a:p>
        </p:txBody>
      </p:sp>
    </p:spTree>
    <p:custDataLst>
      <p:tags r:id="rId1"/>
    </p:custDataLst>
  </p:cSld>
  <p:clrMapOvr>
    <a:masterClrMapping/>
  </p:clrMapOvr>
  <p:transition spd="med" advTm="709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6607"/>
                                        </p:tgtEl>
                                        <p:attrNameLst>
                                          <p:attrName>style.visibility</p:attrName>
                                        </p:attrNameLst>
                                      </p:cBhvr>
                                      <p:to>
                                        <p:strVal val="visible"/>
                                      </p:to>
                                    </p:set>
                                    <p:anim calcmode="lin" valueType="num">
                                      <p:cBhvr>
                                        <p:cTn id="7" dur="500" fill="hold"/>
                                        <p:tgtEl>
                                          <p:spTgt spid="366607"/>
                                        </p:tgtEl>
                                        <p:attrNameLst>
                                          <p:attrName>ppt_w</p:attrName>
                                        </p:attrNameLst>
                                      </p:cBhvr>
                                      <p:tavLst>
                                        <p:tav tm="0">
                                          <p:val>
                                            <p:fltVal val="0"/>
                                          </p:val>
                                        </p:tav>
                                        <p:tav tm="100000">
                                          <p:val>
                                            <p:strVal val="#ppt_w"/>
                                          </p:val>
                                        </p:tav>
                                      </p:tavLst>
                                    </p:anim>
                                    <p:anim calcmode="lin" valueType="num">
                                      <p:cBhvr>
                                        <p:cTn id="8" dur="500" fill="hold"/>
                                        <p:tgtEl>
                                          <p:spTgt spid="3666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6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7" grpId="0" animBg="1"/>
      <p:bldP spid="36660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40" name="Text Box 13"/>
          <p:cNvSpPr txBox="1">
            <a:spLocks noChangeArrowheads="1"/>
          </p:cNvSpPr>
          <p:nvPr/>
        </p:nvSpPr>
        <p:spPr bwMode="auto">
          <a:xfrm>
            <a:off x="5353050" y="1450975"/>
            <a:ext cx="184151" cy="461665"/>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endParaRPr lang="en-US" sz="2400"/>
          </a:p>
        </p:txBody>
      </p:sp>
      <p:sp>
        <p:nvSpPr>
          <p:cNvPr id="366607" name="WordArt 15"/>
          <p:cNvSpPr>
            <a:spLocks noChangeArrowheads="1" noChangeShapeType="1" noTextEdit="1"/>
          </p:cNvSpPr>
          <p:nvPr/>
        </p:nvSpPr>
        <p:spPr bwMode="auto">
          <a:xfrm>
            <a:off x="1563881" y="63027"/>
            <a:ext cx="4360219" cy="599947"/>
          </a:xfrm>
          <a:prstGeom prst="rect">
            <a:avLst/>
          </a:prstGeom>
        </p:spPr>
        <p:txBody>
          <a:bodyPr wrap="none" fromWordArt="1">
            <a:prstTxWarp prst="textCanDown">
              <a:avLst>
                <a:gd name="adj" fmla="val 17144"/>
              </a:avLst>
            </a:prstTxWarp>
          </a:bodyPr>
          <a:lstStyle/>
          <a:p>
            <a:pPr algn="ctr"/>
            <a:r>
              <a:rPr lang="en-US" sz="3600" kern="10" dirty="0" smtClean="0">
                <a:ln w="9525">
                  <a:solidFill>
                    <a:srgbClr val="000000"/>
                  </a:solidFill>
                  <a:round/>
                  <a:headEnd/>
                  <a:tailEnd/>
                </a:ln>
                <a:solidFill>
                  <a:srgbClr val="000000"/>
                </a:solidFill>
                <a:latin typeface="Times New Roman"/>
                <a:cs typeface="Times New Roman"/>
              </a:rPr>
              <a:t>OSHA- cont’d</a:t>
            </a:r>
            <a:endParaRPr lang="en-US" sz="3600" kern="10" dirty="0">
              <a:ln w="9525">
                <a:solidFill>
                  <a:srgbClr val="000000"/>
                </a:solidFill>
                <a:round/>
                <a:headEnd/>
                <a:tailEnd/>
              </a:ln>
              <a:solidFill>
                <a:srgbClr val="000000"/>
              </a:solidFill>
              <a:latin typeface="Times New Roman"/>
              <a:cs typeface="Times New Roman"/>
            </a:endParaRPr>
          </a:p>
        </p:txBody>
      </p:sp>
      <p:sp>
        <p:nvSpPr>
          <p:cNvPr id="366608" name="Text Box 16"/>
          <p:cNvSpPr txBox="1">
            <a:spLocks noChangeArrowheads="1"/>
          </p:cNvSpPr>
          <p:nvPr/>
        </p:nvSpPr>
        <p:spPr bwMode="auto">
          <a:xfrm>
            <a:off x="412578" y="662974"/>
            <a:ext cx="8731423" cy="7312771"/>
          </a:xfrm>
          <a:prstGeom prst="rect">
            <a:avLst/>
          </a:prstGeom>
          <a:noFill/>
          <a:ln w="9525">
            <a:noFill/>
            <a:miter lim="800000"/>
            <a:headEnd/>
            <a:tailEnd/>
          </a:ln>
        </p:spPr>
        <p:txBody>
          <a:bodyPr wrap="square">
            <a:spAutoFit/>
          </a:bodyPr>
          <a:lstStyle/>
          <a:p>
            <a:pPr eaLnBrk="1" hangingPunct="1">
              <a:spcAft>
                <a:spcPct val="75000"/>
              </a:spcAft>
              <a:buFont typeface="Wingdings" pitchFamily="2" charset="2"/>
              <a:buChar char="ü"/>
            </a:pPr>
            <a:r>
              <a:rPr lang="en-US" sz="2400" dirty="0">
                <a:solidFill>
                  <a:srgbClr val="00B0F0"/>
                </a:solidFill>
              </a:rPr>
              <a:t> </a:t>
            </a:r>
            <a:r>
              <a:rPr lang="en-US" sz="2400" dirty="0" smtClean="0">
                <a:solidFill>
                  <a:srgbClr val="00B0F0"/>
                </a:solidFill>
              </a:rPr>
              <a:t>Housekeeping:</a:t>
            </a:r>
          </a:p>
          <a:p>
            <a:pPr eaLnBrk="1" hangingPunct="1">
              <a:spcAft>
                <a:spcPct val="75000"/>
              </a:spcAft>
              <a:buNone/>
            </a:pPr>
            <a:r>
              <a:rPr lang="en-US" sz="2400" dirty="0" smtClean="0">
                <a:solidFill>
                  <a:srgbClr val="000000"/>
                </a:solidFill>
              </a:rPr>
              <a:t>A 1:10 solution of bleach and water, mixed daily is to be used to clean and decontaminate surfaces and equipment.</a:t>
            </a:r>
          </a:p>
          <a:p>
            <a:pPr eaLnBrk="1" hangingPunct="1">
              <a:spcAft>
                <a:spcPct val="75000"/>
              </a:spcAft>
              <a:buNone/>
            </a:pPr>
            <a:r>
              <a:rPr lang="en-US" sz="2400" dirty="0" smtClean="0">
                <a:solidFill>
                  <a:srgbClr val="000000"/>
                </a:solidFill>
              </a:rPr>
              <a:t>Schedule for cleaning and decontamination is:</a:t>
            </a:r>
          </a:p>
          <a:p>
            <a:pPr eaLnBrk="1" hangingPunct="1">
              <a:spcAft>
                <a:spcPct val="75000"/>
              </a:spcAft>
              <a:buNone/>
            </a:pPr>
            <a:r>
              <a:rPr lang="en-US" sz="2400" u="sng" dirty="0">
                <a:solidFill>
                  <a:srgbClr val="FF00FF"/>
                </a:solidFill>
              </a:rPr>
              <a:t> </a:t>
            </a:r>
            <a:r>
              <a:rPr lang="en-US" sz="2400" u="sng" dirty="0" smtClean="0">
                <a:solidFill>
                  <a:srgbClr val="FF00FF"/>
                </a:solidFill>
              </a:rPr>
              <a:t>   Area on Equipment                      Cleaning Frequency</a:t>
            </a:r>
          </a:p>
          <a:p>
            <a:pPr eaLnBrk="1" hangingPunct="1">
              <a:spcAft>
                <a:spcPct val="75000"/>
              </a:spcAft>
              <a:buNone/>
            </a:pPr>
            <a:r>
              <a:rPr lang="en-US" sz="2400" dirty="0" smtClean="0">
                <a:solidFill>
                  <a:srgbClr val="000000"/>
                </a:solidFill>
              </a:rPr>
              <a:t>Floors in bathrooms &amp; laundry          weekly</a:t>
            </a:r>
          </a:p>
          <a:p>
            <a:pPr eaLnBrk="1" hangingPunct="1">
              <a:spcAft>
                <a:spcPct val="75000"/>
              </a:spcAft>
              <a:buNone/>
            </a:pPr>
            <a:r>
              <a:rPr lang="en-US" sz="2400" dirty="0" smtClean="0">
                <a:solidFill>
                  <a:srgbClr val="000000"/>
                </a:solidFill>
              </a:rPr>
              <a:t>Changing tables                              after every use</a:t>
            </a:r>
          </a:p>
          <a:p>
            <a:pPr eaLnBrk="1" hangingPunct="1">
              <a:spcAft>
                <a:spcPct val="75000"/>
              </a:spcAft>
              <a:buNone/>
            </a:pPr>
            <a:r>
              <a:rPr lang="en-US" sz="2400" dirty="0" smtClean="0">
                <a:solidFill>
                  <a:srgbClr val="000000"/>
                </a:solidFill>
              </a:rPr>
              <a:t>All trash cans                                  weekly</a:t>
            </a:r>
          </a:p>
          <a:p>
            <a:pPr eaLnBrk="1" hangingPunct="1">
              <a:spcAft>
                <a:spcPct val="75000"/>
              </a:spcAft>
              <a:buNone/>
            </a:pPr>
            <a:r>
              <a:rPr lang="en-US" sz="2400" dirty="0" smtClean="0">
                <a:solidFill>
                  <a:srgbClr val="000000"/>
                </a:solidFill>
              </a:rPr>
              <a:t>Medication cabinets                         after every use</a:t>
            </a:r>
          </a:p>
          <a:p>
            <a:pPr eaLnBrk="1" hangingPunct="1">
              <a:spcAft>
                <a:spcPct val="75000"/>
              </a:spcAft>
              <a:buNone/>
            </a:pPr>
            <a:endParaRPr lang="en-US" sz="2400" u="sng" dirty="0">
              <a:solidFill>
                <a:srgbClr val="000000"/>
              </a:solidFill>
            </a:endParaRPr>
          </a:p>
          <a:p>
            <a:pPr eaLnBrk="1" hangingPunct="1">
              <a:spcAft>
                <a:spcPct val="75000"/>
              </a:spcAft>
              <a:buNone/>
            </a:pPr>
            <a:endParaRPr lang="en-US" sz="2400" u="sng" dirty="0" smtClean="0">
              <a:solidFill>
                <a:srgbClr val="FF0000"/>
              </a:solidFill>
            </a:endParaRPr>
          </a:p>
        </p:txBody>
      </p:sp>
    </p:spTree>
    <p:custDataLst>
      <p:tags r:id="rId1"/>
    </p:custDataLst>
  </p:cSld>
  <p:clrMapOvr>
    <a:masterClrMapping/>
  </p:clrMapOvr>
  <p:transition spd="med" advTm="709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6607"/>
                                        </p:tgtEl>
                                        <p:attrNameLst>
                                          <p:attrName>style.visibility</p:attrName>
                                        </p:attrNameLst>
                                      </p:cBhvr>
                                      <p:to>
                                        <p:strVal val="visible"/>
                                      </p:to>
                                    </p:set>
                                    <p:anim calcmode="lin" valueType="num">
                                      <p:cBhvr>
                                        <p:cTn id="7" dur="500" fill="hold"/>
                                        <p:tgtEl>
                                          <p:spTgt spid="366607"/>
                                        </p:tgtEl>
                                        <p:attrNameLst>
                                          <p:attrName>ppt_w</p:attrName>
                                        </p:attrNameLst>
                                      </p:cBhvr>
                                      <p:tavLst>
                                        <p:tav tm="0">
                                          <p:val>
                                            <p:fltVal val="0"/>
                                          </p:val>
                                        </p:tav>
                                        <p:tav tm="100000">
                                          <p:val>
                                            <p:strVal val="#ppt_w"/>
                                          </p:val>
                                        </p:tav>
                                      </p:tavLst>
                                    </p:anim>
                                    <p:anim calcmode="lin" valueType="num">
                                      <p:cBhvr>
                                        <p:cTn id="8" dur="500" fill="hold"/>
                                        <p:tgtEl>
                                          <p:spTgt spid="3666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6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7" grpId="0" animBg="1"/>
      <p:bldP spid="36660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40" name="Text Box 13"/>
          <p:cNvSpPr txBox="1">
            <a:spLocks noChangeArrowheads="1"/>
          </p:cNvSpPr>
          <p:nvPr/>
        </p:nvSpPr>
        <p:spPr bwMode="auto">
          <a:xfrm>
            <a:off x="5353050" y="1450975"/>
            <a:ext cx="184151" cy="461665"/>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endParaRPr lang="en-US" sz="2400"/>
          </a:p>
        </p:txBody>
      </p:sp>
      <p:sp>
        <p:nvSpPr>
          <p:cNvPr id="366607" name="WordArt 15"/>
          <p:cNvSpPr>
            <a:spLocks noChangeArrowheads="1" noChangeShapeType="1" noTextEdit="1"/>
          </p:cNvSpPr>
          <p:nvPr/>
        </p:nvSpPr>
        <p:spPr bwMode="auto">
          <a:xfrm>
            <a:off x="885045" y="68367"/>
            <a:ext cx="3541713" cy="921093"/>
          </a:xfrm>
          <a:prstGeom prst="rect">
            <a:avLst/>
          </a:prstGeom>
        </p:spPr>
        <p:txBody>
          <a:bodyPr wrap="none" fromWordArt="1">
            <a:prstTxWarp prst="textCanDown">
              <a:avLst>
                <a:gd name="adj" fmla="val 17144"/>
              </a:avLst>
            </a:prstTxWarp>
          </a:bodyPr>
          <a:lstStyle/>
          <a:p>
            <a:pPr algn="ctr"/>
            <a:r>
              <a:rPr lang="en-US" sz="3600" kern="10" dirty="0" smtClean="0">
                <a:ln w="9525">
                  <a:solidFill>
                    <a:srgbClr val="000000"/>
                  </a:solidFill>
                  <a:round/>
                  <a:headEnd/>
                  <a:tailEnd/>
                </a:ln>
                <a:solidFill>
                  <a:srgbClr val="000000"/>
                </a:solidFill>
                <a:latin typeface="Times New Roman"/>
                <a:cs typeface="Times New Roman"/>
              </a:rPr>
              <a:t>OSHA-cont’d</a:t>
            </a:r>
            <a:endParaRPr lang="en-US" sz="3600" kern="10" dirty="0">
              <a:ln w="9525">
                <a:solidFill>
                  <a:srgbClr val="000000"/>
                </a:solidFill>
                <a:round/>
                <a:headEnd/>
                <a:tailEnd/>
              </a:ln>
              <a:solidFill>
                <a:srgbClr val="000000"/>
              </a:solidFill>
              <a:latin typeface="Times New Roman"/>
              <a:cs typeface="Times New Roman"/>
            </a:endParaRPr>
          </a:p>
        </p:txBody>
      </p:sp>
      <p:sp>
        <p:nvSpPr>
          <p:cNvPr id="366608" name="Text Box 16"/>
          <p:cNvSpPr txBox="1">
            <a:spLocks noChangeArrowheads="1"/>
          </p:cNvSpPr>
          <p:nvPr/>
        </p:nvSpPr>
        <p:spPr bwMode="auto">
          <a:xfrm>
            <a:off x="462005" y="1256100"/>
            <a:ext cx="7939088" cy="2009781"/>
          </a:xfrm>
          <a:prstGeom prst="rect">
            <a:avLst/>
          </a:prstGeom>
          <a:noFill/>
          <a:ln w="9525">
            <a:noFill/>
            <a:miter lim="800000"/>
            <a:headEnd/>
            <a:tailEnd/>
          </a:ln>
        </p:spPr>
        <p:txBody>
          <a:bodyPr wrap="square">
            <a:spAutoFit/>
          </a:bodyPr>
          <a:lstStyle/>
          <a:p>
            <a:pPr eaLnBrk="1" hangingPunct="1">
              <a:spcAft>
                <a:spcPct val="75000"/>
              </a:spcAft>
              <a:buFont typeface="Wingdings" pitchFamily="2" charset="2"/>
              <a:buChar char="ü"/>
            </a:pPr>
            <a:r>
              <a:rPr lang="en-US" sz="2400" dirty="0">
                <a:solidFill>
                  <a:srgbClr val="7030A0"/>
                </a:solidFill>
              </a:rPr>
              <a:t> </a:t>
            </a:r>
            <a:r>
              <a:rPr lang="en-US" sz="2800" dirty="0" smtClean="0">
                <a:solidFill>
                  <a:srgbClr val="7030A0"/>
                </a:solidFill>
              </a:rPr>
              <a:t>Hazard Communication Program</a:t>
            </a:r>
          </a:p>
          <a:p>
            <a:pPr eaLnBrk="1" hangingPunct="1">
              <a:spcAft>
                <a:spcPct val="75000"/>
              </a:spcAft>
              <a:buNone/>
            </a:pPr>
            <a:r>
              <a:rPr lang="en-US" sz="2400" dirty="0">
                <a:solidFill>
                  <a:srgbClr val="000000"/>
                </a:solidFill>
              </a:rPr>
              <a:t>	</a:t>
            </a:r>
            <a:r>
              <a:rPr lang="en-US" sz="2400" dirty="0" smtClean="0">
                <a:solidFill>
                  <a:srgbClr val="000000"/>
                </a:solidFill>
              </a:rPr>
              <a:t>- MSDS (Material Safety Data Sheets)  </a:t>
            </a:r>
          </a:p>
          <a:p>
            <a:pPr eaLnBrk="1" hangingPunct="1">
              <a:spcAft>
                <a:spcPct val="75000"/>
              </a:spcAft>
              <a:buNone/>
            </a:pPr>
            <a:r>
              <a:rPr lang="en-US" sz="2400" dirty="0" smtClean="0">
                <a:solidFill>
                  <a:srgbClr val="000000"/>
                </a:solidFill>
              </a:rPr>
              <a:t>                        are located in the main/HH office</a:t>
            </a:r>
            <a:endParaRPr lang="en-US" sz="2400" dirty="0">
              <a:solidFill>
                <a:srgbClr val="000000"/>
              </a:solidFill>
            </a:endParaRPr>
          </a:p>
        </p:txBody>
      </p:sp>
      <p:sp>
        <p:nvSpPr>
          <p:cNvPr id="366610" name="Text Box 18"/>
          <p:cNvSpPr txBox="1">
            <a:spLocks noChangeArrowheads="1"/>
          </p:cNvSpPr>
          <p:nvPr/>
        </p:nvSpPr>
        <p:spPr bwMode="auto">
          <a:xfrm>
            <a:off x="1038013" y="3431662"/>
            <a:ext cx="6301903" cy="3397853"/>
          </a:xfrm>
          <a:prstGeom prst="rect">
            <a:avLst/>
          </a:prstGeom>
          <a:noFill/>
          <a:ln w="9525">
            <a:noFill/>
            <a:miter lim="800000"/>
            <a:headEnd/>
            <a:tailEnd/>
          </a:ln>
        </p:spPr>
        <p:txBody>
          <a:bodyPr wrap="square">
            <a:spAutoFit/>
          </a:bodyPr>
          <a:lstStyle/>
          <a:p>
            <a:pPr eaLnBrk="1" hangingPunct="1">
              <a:spcAft>
                <a:spcPct val="75000"/>
              </a:spcAft>
              <a:buFontTx/>
              <a:buNone/>
            </a:pPr>
            <a:r>
              <a:rPr lang="en-US" sz="2400" dirty="0" smtClean="0">
                <a:solidFill>
                  <a:srgbClr val="000000"/>
                </a:solidFill>
              </a:rPr>
              <a:t>*At no time, should a chemical at the time of shipment/purchase be accepted without a MSDS to be turned into office to be filed for emergencies.</a:t>
            </a:r>
          </a:p>
          <a:p>
            <a:pPr eaLnBrk="1" hangingPunct="1">
              <a:spcAft>
                <a:spcPct val="75000"/>
              </a:spcAft>
              <a:buFontTx/>
              <a:buNone/>
            </a:pPr>
            <a:r>
              <a:rPr lang="en-US" sz="2400" dirty="0" smtClean="0">
                <a:solidFill>
                  <a:srgbClr val="000000"/>
                </a:solidFill>
              </a:rPr>
              <a:t>Also any containers being used from another product/chemical must be labeled with laundry marker specifying its chemical  name &amp; its product name.</a:t>
            </a:r>
            <a:endParaRPr lang="en-US" sz="2400" dirty="0">
              <a:solidFill>
                <a:srgbClr val="000000"/>
              </a:solidFill>
            </a:endParaRPr>
          </a:p>
        </p:txBody>
      </p:sp>
    </p:spTree>
    <p:custDataLst>
      <p:tags r:id="rId1"/>
    </p:custDataLst>
  </p:cSld>
  <p:clrMapOvr>
    <a:masterClrMapping/>
  </p:clrMapOvr>
  <p:transition spd="med" advTm="709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6607"/>
                                        </p:tgtEl>
                                        <p:attrNameLst>
                                          <p:attrName>style.visibility</p:attrName>
                                        </p:attrNameLst>
                                      </p:cBhvr>
                                      <p:to>
                                        <p:strVal val="visible"/>
                                      </p:to>
                                    </p:set>
                                    <p:anim calcmode="lin" valueType="num">
                                      <p:cBhvr>
                                        <p:cTn id="7" dur="500" fill="hold"/>
                                        <p:tgtEl>
                                          <p:spTgt spid="366607"/>
                                        </p:tgtEl>
                                        <p:attrNameLst>
                                          <p:attrName>ppt_w</p:attrName>
                                        </p:attrNameLst>
                                      </p:cBhvr>
                                      <p:tavLst>
                                        <p:tav tm="0">
                                          <p:val>
                                            <p:fltVal val="0"/>
                                          </p:val>
                                        </p:tav>
                                        <p:tav tm="100000">
                                          <p:val>
                                            <p:strVal val="#ppt_w"/>
                                          </p:val>
                                        </p:tav>
                                      </p:tavLst>
                                    </p:anim>
                                    <p:anim calcmode="lin" valueType="num">
                                      <p:cBhvr>
                                        <p:cTn id="8" dur="500" fill="hold"/>
                                        <p:tgtEl>
                                          <p:spTgt spid="3666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66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66610"/>
                                        </p:tgtEl>
                                        <p:attrNameLst>
                                          <p:attrName>style.visibility</p:attrName>
                                        </p:attrNameLst>
                                      </p:cBhvr>
                                      <p:to>
                                        <p:strVal val="visible"/>
                                      </p:to>
                                    </p:set>
                                    <p:anim calcmode="lin" valueType="num">
                                      <p:cBhvr>
                                        <p:cTn id="17" dur="1000" fill="hold"/>
                                        <p:tgtEl>
                                          <p:spTgt spid="366610"/>
                                        </p:tgtEl>
                                        <p:attrNameLst>
                                          <p:attrName>ppt_w</p:attrName>
                                        </p:attrNameLst>
                                      </p:cBhvr>
                                      <p:tavLst>
                                        <p:tav tm="0">
                                          <p:val>
                                            <p:fltVal val="0"/>
                                          </p:val>
                                        </p:tav>
                                        <p:tav tm="100000">
                                          <p:val>
                                            <p:strVal val="#ppt_w"/>
                                          </p:val>
                                        </p:tav>
                                      </p:tavLst>
                                    </p:anim>
                                    <p:anim calcmode="lin" valueType="num">
                                      <p:cBhvr>
                                        <p:cTn id="18" dur="1000" fill="hold"/>
                                        <p:tgtEl>
                                          <p:spTgt spid="366610"/>
                                        </p:tgtEl>
                                        <p:attrNameLst>
                                          <p:attrName>ppt_h</p:attrName>
                                        </p:attrNameLst>
                                      </p:cBhvr>
                                      <p:tavLst>
                                        <p:tav tm="0">
                                          <p:val>
                                            <p:fltVal val="0"/>
                                          </p:val>
                                        </p:tav>
                                        <p:tav tm="100000">
                                          <p:val>
                                            <p:strVal val="#ppt_h"/>
                                          </p:val>
                                        </p:tav>
                                      </p:tavLst>
                                    </p:anim>
                                    <p:anim calcmode="lin" valueType="num">
                                      <p:cBhvr>
                                        <p:cTn id="19" dur="1000" fill="hold"/>
                                        <p:tgtEl>
                                          <p:spTgt spid="36661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666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7" grpId="0" animBg="1"/>
      <p:bldP spid="366608" grpId="0" autoUpdateAnimBg="0"/>
      <p:bldP spid="3666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0" name="Text Box 13"/>
          <p:cNvSpPr txBox="1">
            <a:spLocks noChangeArrowheads="1"/>
          </p:cNvSpPr>
          <p:nvPr/>
        </p:nvSpPr>
        <p:spPr bwMode="auto">
          <a:xfrm>
            <a:off x="5353050" y="1450975"/>
            <a:ext cx="184151" cy="461665"/>
          </a:xfrm>
          <a:prstGeom prst="rect">
            <a:avLst/>
          </a:prstGeom>
          <a:noFill/>
          <a:ln w="9525">
            <a:noFill/>
            <a:miter lim="800000"/>
            <a:headEnd/>
            <a:tailEnd/>
          </a:ln>
        </p:spPr>
        <p:txBody>
          <a:bodyPr>
            <a:spAutoFit/>
          </a:bodyPr>
          <a:lstStyle/>
          <a:p>
            <a:pPr eaLnBrk="1" hangingPunct="1">
              <a:spcBef>
                <a:spcPct val="50000"/>
              </a:spcBef>
              <a:spcAft>
                <a:spcPct val="75000"/>
              </a:spcAft>
              <a:buFontTx/>
              <a:buNone/>
            </a:pPr>
            <a:endParaRPr lang="en-US" sz="2400"/>
          </a:p>
        </p:txBody>
      </p:sp>
      <p:sp>
        <p:nvSpPr>
          <p:cNvPr id="366607" name="WordArt 15"/>
          <p:cNvSpPr>
            <a:spLocks noChangeArrowheads="1" noChangeShapeType="1" noTextEdit="1"/>
          </p:cNvSpPr>
          <p:nvPr/>
        </p:nvSpPr>
        <p:spPr bwMode="auto">
          <a:xfrm>
            <a:off x="980501" y="1145135"/>
            <a:ext cx="7072829" cy="3316695"/>
          </a:xfrm>
          <a:prstGeom prst="rect">
            <a:avLst/>
          </a:prstGeom>
        </p:spPr>
        <p:txBody>
          <a:bodyPr wrap="none" fromWordArt="1">
            <a:prstTxWarp prst="textCanDown">
              <a:avLst>
                <a:gd name="adj" fmla="val 15898"/>
              </a:avLst>
            </a:prstTxWarp>
          </a:bodyPr>
          <a:lstStyle/>
          <a:p>
            <a:pPr algn="ctr"/>
            <a:r>
              <a:rPr lang="en-US" sz="3600" kern="10" dirty="0" smtClean="0">
                <a:ln w="9525">
                  <a:solidFill>
                    <a:srgbClr val="000000"/>
                  </a:solidFill>
                  <a:round/>
                  <a:headEnd/>
                  <a:tailEnd/>
                </a:ln>
                <a:solidFill>
                  <a:srgbClr val="000000"/>
                </a:solidFill>
                <a:latin typeface="Times New Roman"/>
                <a:cs typeface="Times New Roman"/>
              </a:rPr>
              <a:t>Crisis Response </a:t>
            </a:r>
            <a:endParaRPr lang="en-US" sz="3600" kern="10" dirty="0">
              <a:ln w="9525">
                <a:solidFill>
                  <a:srgbClr val="000000"/>
                </a:solidFill>
                <a:round/>
                <a:headEnd/>
                <a:tailEnd/>
              </a:ln>
              <a:solidFill>
                <a:srgbClr val="000000"/>
              </a:solidFill>
              <a:latin typeface="Times New Roman"/>
              <a:cs typeface="Times New Roman"/>
            </a:endParaRPr>
          </a:p>
          <a:p>
            <a:pPr algn="ctr">
              <a:buNone/>
            </a:pPr>
            <a:r>
              <a:rPr lang="en-US" sz="3600" kern="10" dirty="0">
                <a:ln w="9525">
                  <a:solidFill>
                    <a:srgbClr val="000000"/>
                  </a:solidFill>
                  <a:round/>
                  <a:headEnd/>
                  <a:tailEnd/>
                </a:ln>
                <a:solidFill>
                  <a:srgbClr val="000000"/>
                </a:solidFill>
                <a:latin typeface="Times New Roman"/>
                <a:cs typeface="Times New Roman"/>
              </a:rPr>
              <a:t>  </a:t>
            </a:r>
            <a:r>
              <a:rPr lang="en-US" sz="3600" kern="10" dirty="0" smtClean="0">
                <a:ln w="9525">
                  <a:solidFill>
                    <a:srgbClr val="000000"/>
                  </a:solidFill>
                  <a:round/>
                  <a:headEnd/>
                  <a:tailEnd/>
                </a:ln>
                <a:solidFill>
                  <a:srgbClr val="000000"/>
                </a:solidFill>
                <a:latin typeface="Times New Roman"/>
                <a:cs typeface="Times New Roman"/>
              </a:rPr>
              <a:t>Plan</a:t>
            </a:r>
          </a:p>
        </p:txBody>
      </p:sp>
      <p:sp>
        <p:nvSpPr>
          <p:cNvPr id="3" name="TextBox 2"/>
          <p:cNvSpPr txBox="1"/>
          <p:nvPr/>
        </p:nvSpPr>
        <p:spPr>
          <a:xfrm>
            <a:off x="1389021" y="5442333"/>
            <a:ext cx="6435642" cy="369332"/>
          </a:xfrm>
          <a:prstGeom prst="rect">
            <a:avLst/>
          </a:prstGeom>
          <a:noFill/>
        </p:spPr>
        <p:txBody>
          <a:bodyPr wrap="square" rtlCol="0">
            <a:spAutoFit/>
          </a:bodyPr>
          <a:lstStyle/>
          <a:p>
            <a:pPr algn="ctr"/>
            <a:r>
              <a:rPr lang="en-US" dirty="0" smtClean="0"/>
              <a:t>Emergency Procedures and Evacuation Preparedness </a:t>
            </a:r>
            <a:endParaRPr lang="en-US" dirty="0"/>
          </a:p>
        </p:txBody>
      </p:sp>
    </p:spTree>
    <p:custDataLst>
      <p:tags r:id="rId1"/>
    </p:custDataLst>
  </p:cSld>
  <p:clrMapOvr>
    <a:masterClrMapping/>
  </p:clrMapOvr>
  <p:transition spd="med" advTm="709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6607"/>
                                        </p:tgtEl>
                                        <p:attrNameLst>
                                          <p:attrName>style.visibility</p:attrName>
                                        </p:attrNameLst>
                                      </p:cBhvr>
                                      <p:to>
                                        <p:strVal val="visible"/>
                                      </p:to>
                                    </p:set>
                                    <p:anim calcmode="lin" valueType="num">
                                      <p:cBhvr>
                                        <p:cTn id="7" dur="500" fill="hold"/>
                                        <p:tgtEl>
                                          <p:spTgt spid="366607"/>
                                        </p:tgtEl>
                                        <p:attrNameLst>
                                          <p:attrName>ppt_w</p:attrName>
                                        </p:attrNameLst>
                                      </p:cBhvr>
                                      <p:tavLst>
                                        <p:tav tm="0">
                                          <p:val>
                                            <p:fltVal val="0"/>
                                          </p:val>
                                        </p:tav>
                                        <p:tav tm="100000">
                                          <p:val>
                                            <p:strVal val="#ppt_w"/>
                                          </p:val>
                                        </p:tav>
                                      </p:tavLst>
                                    </p:anim>
                                    <p:anim calcmode="lin" valueType="num">
                                      <p:cBhvr>
                                        <p:cTn id="8" dur="500" fill="hold"/>
                                        <p:tgtEl>
                                          <p:spTgt spid="366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42" y="296673"/>
            <a:ext cx="7921127" cy="1179588"/>
          </a:xfrm>
        </p:spPr>
        <p:txBody>
          <a:bodyPr>
            <a:normAutofit fontScale="90000"/>
          </a:bodyPr>
          <a:lstStyle/>
          <a:p>
            <a:r>
              <a:rPr lang="en-US" sz="3600" dirty="0" smtClean="0">
                <a:solidFill>
                  <a:schemeClr val="accent5">
                    <a:lumMod val="50000"/>
                  </a:schemeClr>
                </a:solidFill>
              </a:rPr>
              <a:t>Crisis Response Plan</a:t>
            </a:r>
            <a:r>
              <a:rPr lang="en-US" sz="3600" dirty="0"/>
              <a:t/>
            </a:r>
            <a:br>
              <a:rPr lang="en-US" sz="3600" dirty="0"/>
            </a:br>
            <a:r>
              <a:rPr lang="en-US" sz="1200" dirty="0" smtClean="0">
                <a:latin typeface="Comic Sans MS" pitchFamily="66" charset="0"/>
              </a:rPr>
              <a:t>LCCS will call 911/ access necessary emergency agencies for evacuation routes. Emergency lighting is in the Preschool, Adult, and Residential Housing. All other doors have Exit Signs. This information is in addition to the Crisis Response Book that was given to you.</a:t>
            </a:r>
            <a:endParaRPr lang="en-US" sz="1200" dirty="0">
              <a:latin typeface="Comic Sans MS" pitchFamily="66" charset="0"/>
            </a:endParaRPr>
          </a:p>
        </p:txBody>
      </p:sp>
      <p:sp>
        <p:nvSpPr>
          <p:cNvPr id="6" name="TextBox 5"/>
          <p:cNvSpPr txBox="1"/>
          <p:nvPr/>
        </p:nvSpPr>
        <p:spPr>
          <a:xfrm>
            <a:off x="1558886" y="1561774"/>
            <a:ext cx="5392757" cy="1403461"/>
          </a:xfrm>
          <a:prstGeom prst="rect">
            <a:avLst/>
          </a:prstGeom>
          <a:noFill/>
        </p:spPr>
        <p:txBody>
          <a:bodyPr wrap="square" rtlCol="0">
            <a:spAutoFit/>
          </a:bodyPr>
          <a:lstStyle/>
          <a:p>
            <a:pPr>
              <a:buNone/>
            </a:pPr>
            <a:r>
              <a:rPr lang="en-US" dirty="0" smtClean="0">
                <a:solidFill>
                  <a:srgbClr val="FF0000"/>
                </a:solidFill>
              </a:rPr>
              <a:t>FIRE:</a:t>
            </a:r>
          </a:p>
          <a:p>
            <a:pPr>
              <a:buNone/>
            </a:pPr>
            <a:r>
              <a:rPr lang="en-US" sz="1400" dirty="0" smtClean="0">
                <a:solidFill>
                  <a:srgbClr val="000000"/>
                </a:solidFill>
              </a:rPr>
              <a:t>Contain the fire is possible (i.e. close the doors).</a:t>
            </a:r>
          </a:p>
          <a:p>
            <a:pPr>
              <a:buNone/>
            </a:pPr>
            <a:r>
              <a:rPr lang="en-US" sz="1400" dirty="0" smtClean="0">
                <a:solidFill>
                  <a:srgbClr val="000000"/>
                </a:solidFill>
              </a:rPr>
              <a:t>Stay low in a burning building, away from smoke and toxic fumes.</a:t>
            </a:r>
          </a:p>
          <a:p>
            <a:pPr>
              <a:buNone/>
            </a:pPr>
            <a:r>
              <a:rPr lang="en-US" sz="1400" dirty="0" smtClean="0">
                <a:solidFill>
                  <a:srgbClr val="000000"/>
                </a:solidFill>
              </a:rPr>
              <a:t>Check doors before opening; do not open a door that feels hot.</a:t>
            </a:r>
          </a:p>
          <a:p>
            <a:pPr>
              <a:buNone/>
            </a:pPr>
            <a:r>
              <a:rPr lang="en-US" sz="1400" dirty="0" smtClean="0">
                <a:solidFill>
                  <a:srgbClr val="000000"/>
                </a:solidFill>
              </a:rPr>
              <a:t>If your clothing catches fire – stop, drop, and roll.</a:t>
            </a:r>
          </a:p>
        </p:txBody>
      </p:sp>
      <p:sp>
        <p:nvSpPr>
          <p:cNvPr id="8" name="TextBox 7"/>
          <p:cNvSpPr txBox="1"/>
          <p:nvPr/>
        </p:nvSpPr>
        <p:spPr>
          <a:xfrm>
            <a:off x="1558886" y="2998429"/>
            <a:ext cx="6103345" cy="1661993"/>
          </a:xfrm>
          <a:prstGeom prst="rect">
            <a:avLst/>
          </a:prstGeom>
          <a:noFill/>
        </p:spPr>
        <p:txBody>
          <a:bodyPr wrap="square" rtlCol="0">
            <a:spAutoFit/>
          </a:bodyPr>
          <a:lstStyle/>
          <a:p>
            <a:pPr>
              <a:buNone/>
            </a:pPr>
            <a:r>
              <a:rPr lang="en-US" dirty="0" smtClean="0">
                <a:solidFill>
                  <a:srgbClr val="FF0000"/>
                </a:solidFill>
              </a:rPr>
              <a:t>EARTHQUAKE:</a:t>
            </a:r>
          </a:p>
          <a:p>
            <a:pPr>
              <a:buNone/>
            </a:pPr>
            <a:r>
              <a:rPr lang="en-US" sz="1400" dirty="0" smtClean="0"/>
              <a:t>If you are outside, get away from buildings, utility poles, and trees.</a:t>
            </a:r>
          </a:p>
          <a:p>
            <a:pPr>
              <a:buNone/>
            </a:pPr>
            <a:r>
              <a:rPr lang="en-US" sz="1400" dirty="0" smtClean="0"/>
              <a:t>If you are driving, avoid bridges and overpasses.</a:t>
            </a:r>
          </a:p>
          <a:p>
            <a:pPr>
              <a:buNone/>
            </a:pPr>
            <a:r>
              <a:rPr lang="en-US" sz="1400" dirty="0" smtClean="0"/>
              <a:t>If you smell gas, open a window and leave.</a:t>
            </a:r>
          </a:p>
          <a:p>
            <a:pPr>
              <a:buNone/>
            </a:pPr>
            <a:r>
              <a:rPr lang="en-US" sz="1400" dirty="0" smtClean="0"/>
              <a:t>When things are safe, inspect water pipes and electrical lines.</a:t>
            </a:r>
          </a:p>
          <a:p>
            <a:pPr>
              <a:buNone/>
            </a:pPr>
            <a:r>
              <a:rPr lang="en-US" sz="1400" dirty="0" smtClean="0"/>
              <a:t>Tune into radio or TV for the latest emergency information.</a:t>
            </a:r>
            <a:endParaRPr lang="en-US" sz="1400" dirty="0"/>
          </a:p>
        </p:txBody>
      </p:sp>
      <p:sp>
        <p:nvSpPr>
          <p:cNvPr id="9" name="TextBox 8"/>
          <p:cNvSpPr txBox="1"/>
          <p:nvPr/>
        </p:nvSpPr>
        <p:spPr>
          <a:xfrm>
            <a:off x="1558886" y="4638389"/>
            <a:ext cx="5965634" cy="1274195"/>
          </a:xfrm>
          <a:prstGeom prst="rect">
            <a:avLst/>
          </a:prstGeom>
          <a:noFill/>
        </p:spPr>
        <p:txBody>
          <a:bodyPr wrap="square" rtlCol="0">
            <a:spAutoFit/>
          </a:bodyPr>
          <a:lstStyle/>
          <a:p>
            <a:pPr>
              <a:buNone/>
            </a:pPr>
            <a:r>
              <a:rPr lang="en-US" dirty="0" smtClean="0">
                <a:solidFill>
                  <a:srgbClr val="FF0000"/>
                </a:solidFill>
              </a:rPr>
              <a:t>BOMB THREAT:</a:t>
            </a:r>
          </a:p>
          <a:p>
            <a:pPr>
              <a:buNone/>
            </a:pPr>
            <a:r>
              <a:rPr lang="en-US" sz="1400" dirty="0" smtClean="0"/>
              <a:t>Be calm, courteous and listen. Do not interrupt the caller when he or she is speaking. But when the caller stops talking, ask questions to get additional information to complete the Bomb Threat Checklist in Crisis Response Plan.</a:t>
            </a:r>
            <a:endParaRPr lang="en-US" sz="1400" dirty="0"/>
          </a:p>
        </p:txBody>
      </p:sp>
    </p:spTree>
    <p:extLst>
      <p:ext uri="{BB962C8B-B14F-4D97-AF65-F5344CB8AC3E}">
        <p14:creationId xmlns:p14="http://schemas.microsoft.com/office/powerpoint/2010/main" val="628783825"/>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5">
                    <a:lumMod val="50000"/>
                  </a:schemeClr>
                </a:solidFill>
              </a:rPr>
              <a:t>Violence in the Workplace </a:t>
            </a:r>
            <a:br>
              <a:rPr lang="en-US" sz="3600" dirty="0" smtClean="0">
                <a:solidFill>
                  <a:schemeClr val="accent5">
                    <a:lumMod val="50000"/>
                  </a:schemeClr>
                </a:solidFill>
              </a:rPr>
            </a:br>
            <a:r>
              <a:rPr lang="en-US" sz="1300" dirty="0" smtClean="0">
                <a:latin typeface="Comic Sans MS" pitchFamily="66" charset="0"/>
              </a:rPr>
              <a:t>This </a:t>
            </a:r>
            <a:r>
              <a:rPr lang="en-US" sz="1300" dirty="0">
                <a:latin typeface="Comic Sans MS" pitchFamily="66" charset="0"/>
              </a:rPr>
              <a:t>information is in addition to the Crisis Response Book that was given to you.</a:t>
            </a:r>
            <a:endParaRPr lang="en-US" sz="1300" dirty="0">
              <a:solidFill>
                <a:schemeClr val="accent5">
                  <a:lumMod val="50000"/>
                </a:schemeClr>
              </a:solidFill>
            </a:endParaRPr>
          </a:p>
        </p:txBody>
      </p:sp>
      <p:sp>
        <p:nvSpPr>
          <p:cNvPr id="3" name="TextBox 2"/>
          <p:cNvSpPr txBox="1"/>
          <p:nvPr/>
        </p:nvSpPr>
        <p:spPr>
          <a:xfrm>
            <a:off x="1057617" y="1663547"/>
            <a:ext cx="6698255" cy="1772793"/>
          </a:xfrm>
          <a:prstGeom prst="rect">
            <a:avLst/>
          </a:prstGeom>
          <a:noFill/>
        </p:spPr>
        <p:txBody>
          <a:bodyPr wrap="square" rtlCol="0">
            <a:spAutoFit/>
          </a:bodyPr>
          <a:lstStyle/>
          <a:p>
            <a:r>
              <a:rPr lang="en-US" sz="1400" dirty="0" smtClean="0"/>
              <a:t>There is a zero tolerance policy for violence in the workplace at LCCS.</a:t>
            </a:r>
          </a:p>
          <a:p>
            <a:r>
              <a:rPr lang="en-US" sz="1400" dirty="0" smtClean="0"/>
              <a:t>All employees have a background check upon hire.</a:t>
            </a:r>
          </a:p>
          <a:p>
            <a:r>
              <a:rPr lang="en-US" sz="1400" dirty="0" smtClean="0"/>
              <a:t>No one is allowed to go through center without a pass. Cameras are installed in different locations as an added measure.</a:t>
            </a:r>
          </a:p>
          <a:p>
            <a:r>
              <a:rPr lang="en-US" sz="1400" dirty="0" smtClean="0"/>
              <a:t>If a threat has been made inside or outside our facility, local authorities will be notified. </a:t>
            </a:r>
          </a:p>
          <a:p>
            <a:r>
              <a:rPr lang="en-US" sz="1400" dirty="0" smtClean="0"/>
              <a:t>NO threat will be ignored.</a:t>
            </a:r>
            <a:endParaRPr lang="en-US" sz="1400" dirty="0"/>
          </a:p>
        </p:txBody>
      </p:sp>
      <p:sp>
        <p:nvSpPr>
          <p:cNvPr id="4" name="TextBox 3"/>
          <p:cNvSpPr txBox="1"/>
          <p:nvPr/>
        </p:nvSpPr>
        <p:spPr>
          <a:xfrm>
            <a:off x="1057619" y="3722779"/>
            <a:ext cx="6698254" cy="2148280"/>
          </a:xfrm>
          <a:prstGeom prst="rect">
            <a:avLst/>
          </a:prstGeom>
          <a:noFill/>
        </p:spPr>
        <p:txBody>
          <a:bodyPr wrap="square" rtlCol="0">
            <a:spAutoFit/>
          </a:bodyPr>
          <a:lstStyle/>
          <a:p>
            <a:pPr>
              <a:buNone/>
            </a:pPr>
            <a:r>
              <a:rPr lang="en-US" sz="1600" dirty="0" smtClean="0"/>
              <a:t>Below are some factors that could serve as warning signs or red flags:</a:t>
            </a:r>
          </a:p>
          <a:p>
            <a:r>
              <a:rPr lang="en-US" sz="1400" dirty="0" smtClean="0"/>
              <a:t>Does not take criticism well, may have contempt for their boss.</a:t>
            </a:r>
          </a:p>
          <a:p>
            <a:r>
              <a:rPr lang="en-US" sz="1400" dirty="0" smtClean="0"/>
              <a:t>Externalizes blame, never assumes responsibility for problems.</a:t>
            </a:r>
          </a:p>
          <a:p>
            <a:r>
              <a:rPr lang="en-US" sz="1400" dirty="0" smtClean="0"/>
              <a:t>Paranoid, views change as a personal affront.</a:t>
            </a:r>
          </a:p>
          <a:p>
            <a:r>
              <a:rPr lang="en-US" sz="1400" dirty="0" smtClean="0"/>
              <a:t>Pushes the limits of normally acceptable conduct.</a:t>
            </a:r>
          </a:p>
          <a:p>
            <a:r>
              <a:rPr lang="en-US" sz="1400" dirty="0" smtClean="0"/>
              <a:t>A substance abuser – could be alcohol or drugs.</a:t>
            </a:r>
          </a:p>
          <a:p>
            <a:r>
              <a:rPr lang="en-US" sz="1400" dirty="0" smtClean="0"/>
              <a:t>A domestic abuser or victim of abuse.</a:t>
            </a:r>
          </a:p>
          <a:p>
            <a:r>
              <a:rPr lang="en-US" sz="1400" dirty="0" smtClean="0"/>
              <a:t>There are many more that could be likelihood of committing a violent act. </a:t>
            </a:r>
          </a:p>
        </p:txBody>
      </p:sp>
    </p:spTree>
    <p:extLst>
      <p:ext uri="{BB962C8B-B14F-4D97-AF65-F5344CB8AC3E}">
        <p14:creationId xmlns:p14="http://schemas.microsoft.com/office/powerpoint/2010/main" val="3913026195"/>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87111" y="271895"/>
            <a:ext cx="8223057" cy="1070361"/>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Overview of Federal and State Laws</a:t>
            </a:r>
          </a:p>
        </p:txBody>
      </p:sp>
      <p:sp>
        <p:nvSpPr>
          <p:cNvPr id="46083" name="Text Box 3"/>
          <p:cNvSpPr txBox="1">
            <a:spLocks noChangeArrowheads="1"/>
          </p:cNvSpPr>
          <p:nvPr/>
        </p:nvSpPr>
        <p:spPr bwMode="auto">
          <a:xfrm>
            <a:off x="1529784" y="1342256"/>
            <a:ext cx="6396495"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Ark. Code Ann. 25-2-104, 25-2-105, 25-2-107</a:t>
            </a:r>
          </a:p>
        </p:txBody>
      </p:sp>
      <p:sp>
        <p:nvSpPr>
          <p:cNvPr id="46084" name="Text Box 4"/>
          <p:cNvSpPr txBox="1">
            <a:spLocks noChangeArrowheads="1"/>
          </p:cNvSpPr>
          <p:nvPr/>
        </p:nvSpPr>
        <p:spPr bwMode="auto">
          <a:xfrm>
            <a:off x="1529784" y="1744100"/>
            <a:ext cx="6216651" cy="830997"/>
          </a:xfrm>
          <a:prstGeom prst="rect">
            <a:avLst/>
          </a:prstGeom>
          <a:noFill/>
          <a:ln w="9525">
            <a:noFill/>
            <a:miter lim="800000"/>
            <a:headEnd/>
            <a:tailEnd/>
          </a:ln>
        </p:spPr>
        <p:txBody>
          <a:bodyPr>
            <a:spAutoFit/>
          </a:bodyPr>
          <a:lstStyle/>
          <a:p>
            <a:pPr algn="ctr" eaLnBrk="1" hangingPunct="1">
              <a:spcAft>
                <a:spcPct val="75000"/>
              </a:spcAft>
              <a:buFontTx/>
              <a:buNone/>
            </a:pPr>
            <a:r>
              <a:rPr lang="en-US" sz="2400" dirty="0">
                <a:solidFill>
                  <a:srgbClr val="000000"/>
                </a:solidFill>
              </a:rPr>
              <a:t>Arkansas Department of Human Services Reorganization</a:t>
            </a:r>
          </a:p>
        </p:txBody>
      </p:sp>
      <p:sp>
        <p:nvSpPr>
          <p:cNvPr id="46085" name="Text Box 5"/>
          <p:cNvSpPr txBox="1">
            <a:spLocks noChangeArrowheads="1"/>
          </p:cNvSpPr>
          <p:nvPr/>
        </p:nvSpPr>
        <p:spPr bwMode="auto">
          <a:xfrm>
            <a:off x="487111" y="2718454"/>
            <a:ext cx="8083551" cy="3444020"/>
          </a:xfrm>
          <a:prstGeom prst="rect">
            <a:avLst/>
          </a:prstGeom>
          <a:noFill/>
          <a:ln w="9525">
            <a:noFill/>
            <a:miter lim="800000"/>
            <a:headEnd/>
            <a:tailEnd/>
          </a:ln>
        </p:spPr>
        <p:txBody>
          <a:bodyPr>
            <a:spAutoFit/>
          </a:bodyPr>
          <a:lstStyle/>
          <a:p>
            <a:pPr marL="342900" indent="-342900" eaLnBrk="1" hangingPunct="1">
              <a:spcAft>
                <a:spcPct val="75000"/>
              </a:spcAft>
              <a:buFontTx/>
              <a:buNone/>
            </a:pPr>
            <a:r>
              <a:rPr lang="en-US" sz="2200" dirty="0">
                <a:solidFill>
                  <a:srgbClr val="000000"/>
                </a:solidFill>
              </a:rPr>
              <a:t>In 1985 the Arkansas Legislature authorized the reorganization of the DHS in order to accomplish two things: </a:t>
            </a:r>
          </a:p>
          <a:p>
            <a:pPr marL="342900" indent="-342900" eaLnBrk="1" hangingPunct="1">
              <a:spcAft>
                <a:spcPct val="75000"/>
              </a:spcAft>
              <a:buFontTx/>
              <a:buAutoNum type="arabicParenR"/>
            </a:pPr>
            <a:r>
              <a:rPr lang="en-US" sz="2200" dirty="0">
                <a:solidFill>
                  <a:srgbClr val="000000"/>
                </a:solidFill>
              </a:rPr>
              <a:t>To establish an integrated service system with a base in each Arkansas County</a:t>
            </a:r>
          </a:p>
          <a:p>
            <a:pPr marL="342900" indent="-342900" eaLnBrk="1" hangingPunct="1">
              <a:spcAft>
                <a:spcPct val="75000"/>
              </a:spcAft>
              <a:buFontTx/>
              <a:buAutoNum type="arabicParenR"/>
            </a:pPr>
            <a:r>
              <a:rPr lang="en-US" sz="2200" dirty="0">
                <a:solidFill>
                  <a:srgbClr val="000000"/>
                </a:solidFill>
              </a:rPr>
              <a:t>To clarify the responsibility for the operation and management of institutional programs under the control of the state hospital board, the state board of Developmental Disabilities Services and the Arkansas Youth Services Board</a:t>
            </a:r>
          </a:p>
        </p:txBody>
      </p:sp>
    </p:spTree>
  </p:cSld>
  <p:clrMapOvr>
    <a:masterClrMapping/>
  </p:clrMapOvr>
  <p:transition spd="med" advTm="282">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93652" y="380806"/>
            <a:ext cx="8229600" cy="957129"/>
          </a:xfrm>
        </p:spPr>
        <p:txBody>
          <a:bodyPr>
            <a:normAutofit fontScale="90000"/>
          </a:bodyPr>
          <a:lstStyle/>
          <a:p>
            <a:pPr eaLnBrk="1" hangingPunct="1"/>
            <a:r>
              <a:rPr lang="en-US" dirty="0" smtClean="0"/>
              <a:t>Overview of Federal and State Laws</a:t>
            </a:r>
          </a:p>
        </p:txBody>
      </p:sp>
      <p:sp>
        <p:nvSpPr>
          <p:cNvPr id="47107" name="Text Box 3"/>
          <p:cNvSpPr txBox="1">
            <a:spLocks noChangeArrowheads="1"/>
          </p:cNvSpPr>
          <p:nvPr/>
        </p:nvSpPr>
        <p:spPr bwMode="auto">
          <a:xfrm>
            <a:off x="2107580" y="876270"/>
            <a:ext cx="5235729"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Ark. Code Ann. 25-10-102-25-10-116</a:t>
            </a:r>
          </a:p>
        </p:txBody>
      </p:sp>
      <p:sp>
        <p:nvSpPr>
          <p:cNvPr id="47108" name="Text Box 4"/>
          <p:cNvSpPr txBox="1">
            <a:spLocks noChangeArrowheads="1"/>
          </p:cNvSpPr>
          <p:nvPr/>
        </p:nvSpPr>
        <p:spPr bwMode="auto">
          <a:xfrm>
            <a:off x="386015" y="1675043"/>
            <a:ext cx="8678863" cy="5182957"/>
          </a:xfrm>
          <a:prstGeom prst="rect">
            <a:avLst/>
          </a:prstGeom>
          <a:noFill/>
          <a:ln w="9525">
            <a:noFill/>
            <a:miter lim="800000"/>
            <a:headEnd/>
            <a:tailEnd/>
          </a:ln>
        </p:spPr>
        <p:txBody>
          <a:bodyPr>
            <a:spAutoFit/>
          </a:bodyPr>
          <a:lstStyle/>
          <a:p>
            <a:pPr eaLnBrk="1" hangingPunct="1">
              <a:spcAft>
                <a:spcPct val="10000"/>
              </a:spcAft>
              <a:buFontTx/>
              <a:buNone/>
            </a:pPr>
            <a:r>
              <a:rPr lang="en-US" sz="1000" dirty="0">
                <a:solidFill>
                  <a:srgbClr val="000000"/>
                </a:solidFill>
                <a:latin typeface="Times New Roman" pitchFamily="18" charset="0"/>
                <a:cs typeface="Times New Roman" pitchFamily="18" charset="0"/>
              </a:rPr>
              <a:t>The Department of Health and Human Services shall consist of and be operated under an integrated service system consisting of the following twelve (12) divisions with responsibility and programs assigned to them as determined by the Director of the Department of Health and Human Services:  </a:t>
            </a:r>
            <a:br>
              <a:rPr lang="en-US" sz="1000" dirty="0">
                <a:solidFill>
                  <a:srgbClr val="000000"/>
                </a:solidFill>
                <a:latin typeface="Times New Roman" pitchFamily="18" charset="0"/>
                <a:cs typeface="Times New Roman" pitchFamily="18" charset="0"/>
              </a:rPr>
            </a:br>
            <a:r>
              <a:rPr lang="en-US" sz="1000" dirty="0">
                <a:solidFill>
                  <a:srgbClr val="000000"/>
                </a:solidFill>
                <a:latin typeface="Times New Roman" pitchFamily="18" charset="0"/>
                <a:cs typeface="Times New Roman" pitchFamily="18" charset="0"/>
              </a:rPr>
              <a:t>    (1)  A Division of Aging and Adult Services;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(2)  A Division of Medical Services;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(3)  A Division of Behavioral Health, which shall include community mental health centers, state hospitals, and the Bureau of Alcohol and Drug Abuse Prevention;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(4)  A Division of Developmental Disabilities Services, which shall include both community programs and human development centers;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(5)  A Division of County Operations;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(6)  A Division of Administrative Services;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(7)  A Division of Youth Services, which shall include serious offender and community-based programs and the youth service centers;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(8)  A Division of Volunteerism;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(9)  A Division of State Services for the Blind;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(10)  A Division of Children and Family Services;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(11)  A Division of Child Care and Early Childhood Education; and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(12)  A Division of Health.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(b)(1)(A)  Each division of the Department of Health and Human Services shall be under the direction, control, and supervision of the director.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(B)  From time to time, the director may transfer or assign existing duties or new programs or duties of the department to offices, sections, or units as he or she deems necessary for the efficient and necessary operation of the department.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(C)  Prior to implementation of any reorganization, the director shall obtain the advice of the House Interim Committee on State Agencies and Governmental Affairs and the Senate Interim Committee on State Agencies and Governmental Affairs.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(2)(A)  However, the state institutions and the operation of state institutional programs under the jurisdiction of the Board of Developmental Disabilities Services and the Department of Health and Human Services State Institutional System Board, as provided by law, shall be under the control of their respective boards.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(B)  The boards shall perform their respective functions and duties under the general guidelines and standards promulgated by the director.  </a:t>
            </a:r>
          </a:p>
          <a:p>
            <a:pPr eaLnBrk="1" hangingPunct="1">
              <a:spcAft>
                <a:spcPct val="10000"/>
              </a:spcAft>
              <a:buFontTx/>
              <a:buNone/>
            </a:pPr>
            <a:r>
              <a:rPr lang="en-US" sz="1000" dirty="0">
                <a:solidFill>
                  <a:srgbClr val="000000"/>
                </a:solidFill>
                <a:latin typeface="Times New Roman" pitchFamily="18" charset="0"/>
                <a:cs typeface="Times New Roman" pitchFamily="18" charset="0"/>
              </a:rPr>
              <a:t>(3)  The Division of State Services for the Blind and the Board of the Division of State Services for the Blind shall continue to function within the Department of Health and Human Services with the powers prescribed in § </a:t>
            </a:r>
            <a:r>
              <a:rPr lang="en-US" sz="1000" dirty="0">
                <a:solidFill>
                  <a:srgbClr val="000000"/>
                </a:solidFill>
                <a:latin typeface="Times New Roman" pitchFamily="18" charset="0"/>
                <a:cs typeface="Times New Roman" pitchFamily="18" charset="0"/>
                <a:hlinkClick r:id=""/>
              </a:rPr>
              <a:t>25-10-201</a:t>
            </a:r>
            <a:r>
              <a:rPr lang="en-US" sz="1000" dirty="0">
                <a:solidFill>
                  <a:srgbClr val="000000"/>
                </a:solidFill>
                <a:latin typeface="Times New Roman" pitchFamily="18" charset="0"/>
                <a:cs typeface="Times New Roman" pitchFamily="18" charset="0"/>
              </a:rPr>
              <a:t> et seq.  </a:t>
            </a:r>
            <a:br>
              <a:rPr lang="en-US" sz="1000" dirty="0">
                <a:solidFill>
                  <a:srgbClr val="000000"/>
                </a:solidFill>
                <a:latin typeface="Times New Roman" pitchFamily="18" charset="0"/>
                <a:cs typeface="Times New Roman" pitchFamily="18" charset="0"/>
              </a:rPr>
            </a:br>
            <a:endParaRPr lang="en-US" sz="1000" dirty="0">
              <a:solidFill>
                <a:srgbClr val="000000"/>
              </a:solidFill>
              <a:latin typeface="Times New Roman" pitchFamily="18" charset="0"/>
              <a:cs typeface="Times New Roman" pitchFamily="18" charset="0"/>
            </a:endParaRPr>
          </a:p>
          <a:p>
            <a:pPr eaLnBrk="1" hangingPunct="1">
              <a:spcAft>
                <a:spcPct val="75000"/>
              </a:spcAft>
              <a:buFontTx/>
              <a:buNone/>
            </a:pPr>
            <a:endParaRPr lang="en-US" sz="2400" dirty="0">
              <a:solidFill>
                <a:srgbClr val="000000"/>
              </a:solidFill>
            </a:endParaRPr>
          </a:p>
        </p:txBody>
      </p:sp>
      <p:sp>
        <p:nvSpPr>
          <p:cNvPr id="47109" name="Text Box 5"/>
          <p:cNvSpPr txBox="1">
            <a:spLocks noChangeArrowheads="1"/>
          </p:cNvSpPr>
          <p:nvPr/>
        </p:nvSpPr>
        <p:spPr bwMode="auto">
          <a:xfrm>
            <a:off x="3287712" y="1213378"/>
            <a:ext cx="2875467"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DHS Reorganization</a:t>
            </a:r>
          </a:p>
        </p:txBody>
      </p:sp>
    </p:spTree>
  </p:cSld>
  <p:clrMapOvr>
    <a:masterClrMapping/>
  </p:clrMapOvr>
  <p:transition spd="med" advTm="312">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336" y="160312"/>
            <a:ext cx="4009295" cy="428745"/>
          </a:xfrm>
        </p:spPr>
        <p:txBody>
          <a:bodyPr>
            <a:noAutofit/>
          </a:bodyPr>
          <a:lstStyle/>
          <a:p>
            <a:r>
              <a:rPr lang="en-US" sz="2400" b="1" dirty="0" smtClean="0">
                <a:solidFill>
                  <a:srgbClr val="FF00FF"/>
                </a:solidFill>
              </a:rPr>
              <a:t>DHS ORGANIZATIONAL CHART</a:t>
            </a:r>
            <a:endParaRPr lang="en-US" sz="2400" b="1" dirty="0">
              <a:solidFill>
                <a:srgbClr val="FF00FF"/>
              </a:solidFill>
            </a:endParaRPr>
          </a:p>
        </p:txBody>
      </p:sp>
      <p:sp>
        <p:nvSpPr>
          <p:cNvPr id="3" name="TextBox 2"/>
          <p:cNvSpPr txBox="1"/>
          <p:nvPr/>
        </p:nvSpPr>
        <p:spPr>
          <a:xfrm>
            <a:off x="3666392" y="589057"/>
            <a:ext cx="138332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en-US" dirty="0" smtClean="0"/>
              <a:t>GOVERNOR</a:t>
            </a:r>
            <a:endParaRPr lang="en-US" dirty="0"/>
          </a:p>
        </p:txBody>
      </p:sp>
      <p:sp>
        <p:nvSpPr>
          <p:cNvPr id="4" name="TextBox 3"/>
          <p:cNvSpPr txBox="1"/>
          <p:nvPr/>
        </p:nvSpPr>
        <p:spPr>
          <a:xfrm>
            <a:off x="3757245" y="1082039"/>
            <a:ext cx="1207477"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buNone/>
            </a:pPr>
            <a:r>
              <a:rPr lang="en-US" sz="1600" dirty="0" smtClean="0">
                <a:latin typeface="+mn-lt"/>
              </a:rPr>
              <a:t>DHS         DIRECTOR</a:t>
            </a:r>
            <a:endParaRPr lang="en-US" sz="1600" dirty="0">
              <a:latin typeface="+mn-lt"/>
            </a:endParaRPr>
          </a:p>
        </p:txBody>
      </p:sp>
      <p:sp>
        <p:nvSpPr>
          <p:cNvPr id="6" name="TextBox 5"/>
          <p:cNvSpPr txBox="1"/>
          <p:nvPr/>
        </p:nvSpPr>
        <p:spPr>
          <a:xfrm>
            <a:off x="1893276" y="2110843"/>
            <a:ext cx="153572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None/>
            </a:pPr>
            <a:r>
              <a:rPr lang="en-US" sz="1400" dirty="0" smtClean="0">
                <a:latin typeface="+mn-lt"/>
              </a:rPr>
              <a:t>DIVISION OF VOLUNTEERISM</a:t>
            </a:r>
            <a:endParaRPr lang="en-US" sz="1400" dirty="0">
              <a:latin typeface="+mn-lt"/>
            </a:endParaRPr>
          </a:p>
        </p:txBody>
      </p:sp>
      <p:sp>
        <p:nvSpPr>
          <p:cNvPr id="7" name="TextBox 6"/>
          <p:cNvSpPr txBox="1"/>
          <p:nvPr/>
        </p:nvSpPr>
        <p:spPr>
          <a:xfrm>
            <a:off x="5287109" y="2110843"/>
            <a:ext cx="161778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None/>
            </a:pPr>
            <a:r>
              <a:rPr lang="en-US" sz="1400" dirty="0" smtClean="0">
                <a:latin typeface="+mn-lt"/>
              </a:rPr>
              <a:t>OFFICES OF CHIEF OFFICES</a:t>
            </a:r>
            <a:endParaRPr lang="en-US" sz="1400" dirty="0">
              <a:latin typeface="+mn-lt"/>
            </a:endParaRPr>
          </a:p>
        </p:txBody>
      </p:sp>
      <p:cxnSp>
        <p:nvCxnSpPr>
          <p:cNvPr id="9" name="Straight Connector 8"/>
          <p:cNvCxnSpPr>
            <a:stCxn id="3" idx="2"/>
            <a:endCxn id="4" idx="0"/>
          </p:cNvCxnSpPr>
          <p:nvPr/>
        </p:nvCxnSpPr>
        <p:spPr>
          <a:xfrm>
            <a:off x="4358054" y="958389"/>
            <a:ext cx="2930" cy="123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p:cNvCxnSpPr>
          <p:nvPr/>
        </p:nvCxnSpPr>
        <p:spPr>
          <a:xfrm>
            <a:off x="4360984" y="1666814"/>
            <a:ext cx="0" cy="238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61138" y="1904905"/>
            <a:ext cx="16998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6" idx="0"/>
          </p:cNvCxnSpPr>
          <p:nvPr/>
        </p:nvCxnSpPr>
        <p:spPr>
          <a:xfrm>
            <a:off x="2661138" y="1904905"/>
            <a:ext cx="0" cy="205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60984" y="1904905"/>
            <a:ext cx="1735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7" idx="0"/>
          </p:cNvCxnSpPr>
          <p:nvPr/>
        </p:nvCxnSpPr>
        <p:spPr>
          <a:xfrm>
            <a:off x="6096001" y="1904905"/>
            <a:ext cx="0" cy="205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58054" y="1904905"/>
            <a:ext cx="2930" cy="2784326"/>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66392" y="4639546"/>
            <a:ext cx="1383323"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buNone/>
            </a:pPr>
            <a:r>
              <a:rPr lang="en-US" sz="1400" dirty="0" smtClean="0">
                <a:latin typeface="+mn-lt"/>
              </a:rPr>
              <a:t>DIVISION OF COUNTY OPERATIONS</a:t>
            </a:r>
            <a:endParaRPr lang="en-US" sz="1400" dirty="0">
              <a:latin typeface="+mn-lt"/>
            </a:endParaRPr>
          </a:p>
        </p:txBody>
      </p:sp>
      <p:cxnSp>
        <p:nvCxnSpPr>
          <p:cNvPr id="38" name="Straight Connector 37"/>
          <p:cNvCxnSpPr>
            <a:stCxn id="36" idx="2"/>
          </p:cNvCxnSpPr>
          <p:nvPr/>
        </p:nvCxnSpPr>
        <p:spPr>
          <a:xfrm flipH="1">
            <a:off x="4358053" y="5378210"/>
            <a:ext cx="1" cy="201975"/>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81400" y="5580185"/>
            <a:ext cx="1468316"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buNone/>
            </a:pPr>
            <a:r>
              <a:rPr lang="en-US" sz="1400" dirty="0" smtClean="0">
                <a:latin typeface="+mn-lt"/>
              </a:rPr>
              <a:t>COUNTY OFFICES</a:t>
            </a:r>
            <a:endParaRPr lang="en-US" sz="1400" dirty="0">
              <a:latin typeface="+mn-lt"/>
            </a:endParaRPr>
          </a:p>
        </p:txBody>
      </p:sp>
      <p:cxnSp>
        <p:nvCxnSpPr>
          <p:cNvPr id="41" name="Straight Connector 40"/>
          <p:cNvCxnSpPr/>
          <p:nvPr/>
        </p:nvCxnSpPr>
        <p:spPr>
          <a:xfrm flipH="1">
            <a:off x="797169" y="2813539"/>
            <a:ext cx="3563815" cy="8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97169" y="2804673"/>
            <a:ext cx="0" cy="1395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598983" y="2813550"/>
            <a:ext cx="1" cy="483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49415" y="2813539"/>
            <a:ext cx="0" cy="1438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70184" y="2822403"/>
            <a:ext cx="0" cy="338408"/>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86099" y="3316359"/>
            <a:ext cx="1160585"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en-US" sz="1200" dirty="0" smtClean="0">
                <a:latin typeface="+mn-lt"/>
              </a:rPr>
              <a:t>DIVISION OF MEDICAL SERVICES</a:t>
            </a:r>
            <a:endParaRPr lang="en-US" sz="1200" dirty="0">
              <a:latin typeface="+mn-lt"/>
            </a:endParaRPr>
          </a:p>
        </p:txBody>
      </p:sp>
      <p:sp>
        <p:nvSpPr>
          <p:cNvPr id="58" name="TextBox 57"/>
          <p:cNvSpPr txBox="1"/>
          <p:nvPr/>
        </p:nvSpPr>
        <p:spPr>
          <a:xfrm>
            <a:off x="2074984" y="4204449"/>
            <a:ext cx="1172308"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en-US" sz="1200" dirty="0" smtClean="0">
                <a:latin typeface="+mn-lt"/>
              </a:rPr>
              <a:t>DIVISION OF MENTAL HEALTH SERVICES</a:t>
            </a:r>
            <a:endParaRPr lang="en-US" sz="1200" dirty="0">
              <a:latin typeface="+mn-lt"/>
            </a:endParaRPr>
          </a:p>
        </p:txBody>
      </p:sp>
      <p:sp>
        <p:nvSpPr>
          <p:cNvPr id="59" name="TextBox 58"/>
          <p:cNvSpPr txBox="1"/>
          <p:nvPr/>
        </p:nvSpPr>
        <p:spPr>
          <a:xfrm>
            <a:off x="1318846" y="3153508"/>
            <a:ext cx="89095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en-US" sz="1200" dirty="0" smtClean="0">
                <a:latin typeface="+mn-lt"/>
              </a:rPr>
              <a:t>DIVISION OF AGING &amp; ADULT SERVICES</a:t>
            </a:r>
            <a:endParaRPr lang="en-US" sz="1200" dirty="0">
              <a:latin typeface="+mn-lt"/>
            </a:endParaRPr>
          </a:p>
        </p:txBody>
      </p:sp>
      <p:sp>
        <p:nvSpPr>
          <p:cNvPr id="61" name="TextBox 60"/>
          <p:cNvSpPr txBox="1"/>
          <p:nvPr/>
        </p:nvSpPr>
        <p:spPr>
          <a:xfrm>
            <a:off x="249116" y="4198535"/>
            <a:ext cx="1283675"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en-US" sz="1200" dirty="0" smtClean="0">
                <a:latin typeface="+mn-lt"/>
              </a:rPr>
              <a:t>DIVISION OF CHILDREN &amp; ADULT SERVICES </a:t>
            </a:r>
            <a:endParaRPr lang="en-US" sz="1200" dirty="0">
              <a:latin typeface="+mn-lt"/>
            </a:endParaRPr>
          </a:p>
        </p:txBody>
      </p:sp>
      <p:cxnSp>
        <p:nvCxnSpPr>
          <p:cNvPr id="69" name="Straight Connector 68"/>
          <p:cNvCxnSpPr/>
          <p:nvPr/>
        </p:nvCxnSpPr>
        <p:spPr>
          <a:xfrm flipV="1">
            <a:off x="4360984" y="2804673"/>
            <a:ext cx="3695476" cy="8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49715" y="2822403"/>
            <a:ext cx="0" cy="483529"/>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478215" y="3297069"/>
            <a:ext cx="1330570" cy="6411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None/>
            </a:pPr>
            <a:r>
              <a:rPr lang="en-US" sz="1200" dirty="0" smtClean="0">
                <a:latin typeface="+mn-lt"/>
              </a:rPr>
              <a:t>DIVISION OF ADMINISTRATIVE SERVICES</a:t>
            </a:r>
            <a:endParaRPr lang="en-US" sz="1200" dirty="0">
              <a:latin typeface="+mn-lt"/>
            </a:endParaRPr>
          </a:p>
        </p:txBody>
      </p:sp>
      <p:sp>
        <p:nvSpPr>
          <p:cNvPr id="77" name="TextBox 76"/>
          <p:cNvSpPr txBox="1"/>
          <p:nvPr/>
        </p:nvSpPr>
        <p:spPr>
          <a:xfrm>
            <a:off x="5304695" y="4158281"/>
            <a:ext cx="1301263"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None/>
            </a:pPr>
            <a:r>
              <a:rPr lang="en-US" sz="1200" dirty="0" smtClean="0">
                <a:latin typeface="+mn-lt"/>
              </a:rPr>
              <a:t>DIVISION OF YOUTH SERVICES</a:t>
            </a:r>
            <a:endParaRPr lang="en-US" sz="1200" dirty="0">
              <a:latin typeface="+mn-lt"/>
            </a:endParaRPr>
          </a:p>
        </p:txBody>
      </p:sp>
      <p:cxnSp>
        <p:nvCxnSpPr>
          <p:cNvPr id="83" name="Straight Connector 82"/>
          <p:cNvCxnSpPr/>
          <p:nvPr/>
        </p:nvCxnSpPr>
        <p:spPr>
          <a:xfrm>
            <a:off x="5931880" y="2815100"/>
            <a:ext cx="1" cy="1343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743483" y="2804673"/>
            <a:ext cx="3" cy="501259"/>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163184" y="3324218"/>
            <a:ext cx="120747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None/>
            </a:pPr>
            <a:r>
              <a:rPr lang="en-US" sz="1200" dirty="0" smtClean="0">
                <a:latin typeface="+mn-lt"/>
              </a:rPr>
              <a:t>DIVISION OF STATE SERVICES OF THE BLIND</a:t>
            </a:r>
            <a:endParaRPr lang="en-US" sz="1200" dirty="0">
              <a:latin typeface="+mn-lt"/>
            </a:endParaRPr>
          </a:p>
        </p:txBody>
      </p:sp>
      <p:cxnSp>
        <p:nvCxnSpPr>
          <p:cNvPr id="88" name="Straight Connector 87"/>
          <p:cNvCxnSpPr/>
          <p:nvPr/>
        </p:nvCxnSpPr>
        <p:spPr>
          <a:xfrm>
            <a:off x="8056460" y="2804673"/>
            <a:ext cx="11723" cy="994143"/>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503674" y="3788950"/>
            <a:ext cx="1335526"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None/>
            </a:pPr>
            <a:r>
              <a:rPr lang="en-US" sz="1200" dirty="0" smtClean="0">
                <a:latin typeface="+mn-lt"/>
              </a:rPr>
              <a:t>DIVISION OF DEVELOPMENTAL DISABILITIES SERVICES</a:t>
            </a:r>
            <a:endParaRPr lang="en-US" sz="1200" dirty="0">
              <a:latin typeface="+mn-lt"/>
            </a:endParaRPr>
          </a:p>
        </p:txBody>
      </p:sp>
      <p:cxnSp>
        <p:nvCxnSpPr>
          <p:cNvPr id="91" name="Straight Connector 90"/>
          <p:cNvCxnSpPr/>
          <p:nvPr/>
        </p:nvCxnSpPr>
        <p:spPr>
          <a:xfrm flipH="1">
            <a:off x="8029409" y="4619947"/>
            <a:ext cx="1" cy="213372"/>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660580" y="4860833"/>
            <a:ext cx="931537" cy="276999"/>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buNone/>
            </a:pPr>
            <a:r>
              <a:rPr lang="en-US" sz="1200" dirty="0" smtClean="0">
                <a:latin typeface="+mn-lt"/>
              </a:rPr>
              <a:t>DDS BOARD</a:t>
            </a:r>
            <a:endParaRPr lang="en-US" sz="1200" dirty="0">
              <a:latin typeface="+mn-lt"/>
            </a:endParaRPr>
          </a:p>
        </p:txBody>
      </p:sp>
      <p:cxnSp>
        <p:nvCxnSpPr>
          <p:cNvPr id="97" name="Straight Connector 96"/>
          <p:cNvCxnSpPr/>
          <p:nvPr/>
        </p:nvCxnSpPr>
        <p:spPr>
          <a:xfrm>
            <a:off x="8029409" y="5137832"/>
            <a:ext cx="0" cy="240378"/>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503673" y="5413957"/>
            <a:ext cx="124535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None/>
            </a:pPr>
            <a:r>
              <a:rPr lang="en-US" sz="1200" dirty="0" smtClean="0">
                <a:latin typeface="+mn-lt"/>
              </a:rPr>
              <a:t>HUMAN DEVLOPMENT CENTERS</a:t>
            </a:r>
            <a:endParaRPr lang="en-US" sz="1200" dirty="0">
              <a:latin typeface="+mn-lt"/>
            </a:endParaRPr>
          </a:p>
        </p:txBody>
      </p:sp>
    </p:spTree>
    <p:extLst>
      <p:ext uri="{BB962C8B-B14F-4D97-AF65-F5344CB8AC3E}">
        <p14:creationId xmlns:p14="http://schemas.microsoft.com/office/powerpoint/2010/main" val="3583585401"/>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9" y="274639"/>
            <a:ext cx="7420708" cy="534253"/>
          </a:xfrm>
        </p:spPr>
        <p:txBody>
          <a:bodyPr>
            <a:normAutofit/>
          </a:bodyPr>
          <a:lstStyle/>
          <a:p>
            <a:r>
              <a:rPr lang="en-US" sz="2400" b="1" dirty="0" smtClean="0">
                <a:solidFill>
                  <a:srgbClr val="FF00FF"/>
                </a:solidFill>
              </a:rPr>
              <a:t>DEVELOPMENTAL DISABILITIES ORGANIZATIONAL CHART</a:t>
            </a:r>
            <a:endParaRPr lang="en-US" sz="2400" b="1" dirty="0">
              <a:solidFill>
                <a:srgbClr val="FF00FF"/>
              </a:solidFill>
            </a:endParaRPr>
          </a:p>
        </p:txBody>
      </p:sp>
      <p:sp>
        <p:nvSpPr>
          <p:cNvPr id="3" name="TextBox 2"/>
          <p:cNvSpPr txBox="1"/>
          <p:nvPr/>
        </p:nvSpPr>
        <p:spPr>
          <a:xfrm>
            <a:off x="1301263" y="1066801"/>
            <a:ext cx="1465384"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en-US" sz="2000" b="1" dirty="0" smtClean="0">
                <a:latin typeface="+mn-lt"/>
              </a:rPr>
              <a:t>GOVERNOR</a:t>
            </a:r>
            <a:endParaRPr lang="en-US" sz="2000" b="1" dirty="0">
              <a:latin typeface="+mn-lt"/>
            </a:endParaRPr>
          </a:p>
        </p:txBody>
      </p:sp>
      <p:cxnSp>
        <p:nvCxnSpPr>
          <p:cNvPr id="5" name="Straight Connector 4"/>
          <p:cNvCxnSpPr>
            <a:stCxn id="3" idx="2"/>
          </p:cNvCxnSpPr>
          <p:nvPr/>
        </p:nvCxnSpPr>
        <p:spPr>
          <a:xfrm>
            <a:off x="2033955" y="1466911"/>
            <a:ext cx="0" cy="338443"/>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1662" y="1805353"/>
            <a:ext cx="268458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buNone/>
            </a:pPr>
            <a:r>
              <a:rPr lang="en-US" dirty="0" smtClean="0">
                <a:latin typeface="+mn-lt"/>
              </a:rPr>
              <a:t>DIRECTOR DEPARTMENT OF HUMAN SERVICES</a:t>
            </a:r>
          </a:p>
        </p:txBody>
      </p:sp>
      <p:cxnSp>
        <p:nvCxnSpPr>
          <p:cNvPr id="9" name="Straight Connector 8"/>
          <p:cNvCxnSpPr>
            <a:stCxn id="7" idx="2"/>
          </p:cNvCxnSpPr>
          <p:nvPr/>
        </p:nvCxnSpPr>
        <p:spPr>
          <a:xfrm flipH="1">
            <a:off x="2033954" y="2451684"/>
            <a:ext cx="1" cy="31496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1" y="2766645"/>
            <a:ext cx="2086707"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buNone/>
            </a:pPr>
            <a:r>
              <a:rPr lang="en-US" sz="1600" dirty="0" smtClean="0">
                <a:latin typeface="+mn-lt"/>
              </a:rPr>
              <a:t>DIVISION DIRECTOR DEVELOPMENTAL DISABILITIES SERVICES</a:t>
            </a:r>
            <a:endParaRPr lang="en-US" sz="1600" dirty="0">
              <a:latin typeface="+mn-lt"/>
            </a:endParaRPr>
          </a:p>
        </p:txBody>
      </p:sp>
      <p:cxnSp>
        <p:nvCxnSpPr>
          <p:cNvPr id="12" name="Straight Connector 11"/>
          <p:cNvCxnSpPr>
            <a:stCxn id="10" idx="3"/>
          </p:cNvCxnSpPr>
          <p:nvPr/>
        </p:nvCxnSpPr>
        <p:spPr>
          <a:xfrm flipV="1">
            <a:off x="3077308" y="3182143"/>
            <a:ext cx="19343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70031" y="3182143"/>
            <a:ext cx="1641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21723" y="3182143"/>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49969" y="3182143"/>
            <a:ext cx="1875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89938" y="3182143"/>
            <a:ext cx="199293"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9231" y="2812812"/>
            <a:ext cx="1992923"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buNone/>
            </a:pPr>
            <a:r>
              <a:rPr lang="en-US" sz="1400" b="1" dirty="0" smtClean="0">
                <a:latin typeface="+mn-lt"/>
              </a:rPr>
              <a:t>BOARD DEVELOPMENTAL DISABILITIES SERVICES</a:t>
            </a:r>
          </a:p>
        </p:txBody>
      </p:sp>
      <p:cxnSp>
        <p:nvCxnSpPr>
          <p:cNvPr id="25" name="Straight Connector 24"/>
          <p:cNvCxnSpPr>
            <a:stCxn id="21" idx="3"/>
          </p:cNvCxnSpPr>
          <p:nvPr/>
        </p:nvCxnSpPr>
        <p:spPr>
          <a:xfrm flipV="1">
            <a:off x="6682154" y="3182143"/>
            <a:ext cx="12543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36522" y="3182144"/>
            <a:ext cx="0" cy="17532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09338" y="4953386"/>
            <a:ext cx="1195753"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None/>
            </a:pPr>
            <a:r>
              <a:rPr lang="en-US" sz="1200" b="1" dirty="0" smtClean="0">
                <a:latin typeface="+mn-lt"/>
              </a:rPr>
              <a:t>HUMAN DEVELOPMENT CENTERS</a:t>
            </a:r>
            <a:endParaRPr lang="en-US" sz="1200" b="1" dirty="0">
              <a:latin typeface="+mn-lt"/>
            </a:endParaRPr>
          </a:p>
        </p:txBody>
      </p:sp>
      <p:cxnSp>
        <p:nvCxnSpPr>
          <p:cNvPr id="34" name="Straight Connector 33"/>
          <p:cNvCxnSpPr/>
          <p:nvPr/>
        </p:nvCxnSpPr>
        <p:spPr>
          <a:xfrm flipH="1">
            <a:off x="1640395" y="4058780"/>
            <a:ext cx="6296127"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40215" y="4963549"/>
            <a:ext cx="1606061"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None/>
            </a:pPr>
            <a:r>
              <a:rPr lang="en-US" sz="1200" b="1" dirty="0" smtClean="0">
                <a:latin typeface="+mn-lt"/>
              </a:rPr>
              <a:t>ASSISTANT DIRECTOR ADMINISTRATIVE SUPPORT</a:t>
            </a:r>
            <a:endParaRPr lang="en-US" sz="1200" b="1" dirty="0">
              <a:latin typeface="+mn-lt"/>
            </a:endParaRPr>
          </a:p>
        </p:txBody>
      </p:sp>
      <p:cxnSp>
        <p:nvCxnSpPr>
          <p:cNvPr id="39" name="Straight Connector 38"/>
          <p:cNvCxnSpPr/>
          <p:nvPr/>
        </p:nvCxnSpPr>
        <p:spPr>
          <a:xfrm>
            <a:off x="6043245" y="4077145"/>
            <a:ext cx="1" cy="866475"/>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29831" y="4961986"/>
            <a:ext cx="1608645"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None/>
            </a:pPr>
            <a:r>
              <a:rPr lang="en-US" sz="1200" b="1" dirty="0" smtClean="0">
                <a:latin typeface="+mn-lt"/>
              </a:rPr>
              <a:t>ASSISTANT DIRECTOR PROGRAM MANAGEMENT</a:t>
            </a:r>
            <a:endParaRPr lang="en-US" sz="1200" b="1" dirty="0">
              <a:latin typeface="+mn-lt"/>
            </a:endParaRPr>
          </a:p>
        </p:txBody>
      </p:sp>
      <p:cxnSp>
        <p:nvCxnSpPr>
          <p:cNvPr id="47" name="Straight Connector 46"/>
          <p:cNvCxnSpPr>
            <a:endCxn id="40" idx="0"/>
          </p:cNvCxnSpPr>
          <p:nvPr/>
        </p:nvCxnSpPr>
        <p:spPr>
          <a:xfrm>
            <a:off x="3634153" y="4058780"/>
            <a:ext cx="1" cy="903206"/>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0602" y="4961985"/>
            <a:ext cx="129958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None/>
            </a:pPr>
            <a:r>
              <a:rPr lang="en-US" sz="1200" b="1" dirty="0" smtClean="0">
                <a:latin typeface="+mn-lt"/>
              </a:rPr>
              <a:t>ASSISTANT DIRECTOR CLIENT SERVICES</a:t>
            </a:r>
            <a:endParaRPr lang="en-US" sz="1200" b="1" dirty="0">
              <a:latin typeface="+mn-lt"/>
            </a:endParaRPr>
          </a:p>
        </p:txBody>
      </p:sp>
      <p:cxnSp>
        <p:nvCxnSpPr>
          <p:cNvPr id="52" name="Straight Connector 51"/>
          <p:cNvCxnSpPr>
            <a:endCxn id="48" idx="0"/>
          </p:cNvCxnSpPr>
          <p:nvPr/>
        </p:nvCxnSpPr>
        <p:spPr>
          <a:xfrm>
            <a:off x="1640395" y="4058780"/>
            <a:ext cx="0" cy="903205"/>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8779" y="5715170"/>
            <a:ext cx="2403231" cy="667875"/>
          </a:xfrm>
          <a:prstGeom prst="rect">
            <a:avLst/>
          </a:prstGeom>
          <a:noFill/>
        </p:spPr>
        <p:txBody>
          <a:bodyPr wrap="square" rtlCol="0">
            <a:spAutoFit/>
          </a:bodyPr>
          <a:lstStyle/>
          <a:p>
            <a:pPr marL="171450" indent="-171450">
              <a:buFont typeface="Arial" pitchFamily="34" charset="0"/>
              <a:buChar char="•"/>
            </a:pPr>
            <a:r>
              <a:rPr lang="en-US" sz="1100" dirty="0" smtClean="0">
                <a:latin typeface="+mn-lt"/>
              </a:rPr>
              <a:t>FIELD SERVICES</a:t>
            </a:r>
          </a:p>
          <a:p>
            <a:pPr marL="171450" indent="-171450">
              <a:buFont typeface="Arial" pitchFamily="34" charset="0"/>
              <a:buChar char="•"/>
            </a:pPr>
            <a:r>
              <a:rPr lang="en-US" sz="1100" dirty="0" smtClean="0">
                <a:latin typeface="+mn-lt"/>
              </a:rPr>
              <a:t>EARLY INTERVENTION (PART H)</a:t>
            </a:r>
          </a:p>
          <a:p>
            <a:pPr marL="171450" indent="-171450">
              <a:buFont typeface="Arial" pitchFamily="34" charset="0"/>
              <a:buChar char="•"/>
            </a:pPr>
            <a:r>
              <a:rPr lang="en-US" sz="1100" dirty="0" smtClean="0">
                <a:latin typeface="+mn-lt"/>
              </a:rPr>
              <a:t>SPECIAL EDUCATION SERVICES</a:t>
            </a:r>
            <a:endParaRPr lang="en-US" sz="1100" dirty="0">
              <a:latin typeface="+mn-lt"/>
            </a:endParaRPr>
          </a:p>
        </p:txBody>
      </p:sp>
      <p:sp>
        <p:nvSpPr>
          <p:cNvPr id="55" name="TextBox 54"/>
          <p:cNvSpPr txBox="1"/>
          <p:nvPr/>
        </p:nvSpPr>
        <p:spPr>
          <a:xfrm>
            <a:off x="2602536" y="5707794"/>
            <a:ext cx="2467342" cy="667875"/>
          </a:xfrm>
          <a:prstGeom prst="rect">
            <a:avLst/>
          </a:prstGeom>
          <a:noFill/>
        </p:spPr>
        <p:txBody>
          <a:bodyPr wrap="none" rtlCol="0">
            <a:spAutoFit/>
          </a:bodyPr>
          <a:lstStyle/>
          <a:p>
            <a:pPr marL="171450" indent="-171450">
              <a:buFont typeface="Arial" pitchFamily="34" charset="0"/>
              <a:buChar char="•"/>
            </a:pPr>
            <a:r>
              <a:rPr lang="en-US" sz="1100" dirty="0" smtClean="0">
                <a:latin typeface="+mn-lt"/>
              </a:rPr>
              <a:t>GRANTS ADMINISTRATION</a:t>
            </a:r>
          </a:p>
          <a:p>
            <a:pPr marL="171450" indent="-171450">
              <a:buFont typeface="Arial" pitchFamily="34" charset="0"/>
              <a:buChar char="•"/>
            </a:pPr>
            <a:r>
              <a:rPr lang="en-US" sz="1100" dirty="0" smtClean="0">
                <a:latin typeface="+mn-lt"/>
              </a:rPr>
              <a:t>RESOURCE DEVELOPMENT </a:t>
            </a:r>
            <a:r>
              <a:rPr lang="en-US" sz="900" dirty="0" smtClean="0">
                <a:latin typeface="+mn-lt"/>
              </a:rPr>
              <a:t>(MEDICAID)</a:t>
            </a:r>
          </a:p>
          <a:p>
            <a:pPr marL="171450" indent="-171450">
              <a:buFont typeface="Arial" pitchFamily="34" charset="0"/>
              <a:buChar char="•"/>
            </a:pPr>
            <a:r>
              <a:rPr lang="en-US" sz="1100" dirty="0" smtClean="0">
                <a:latin typeface="+mn-lt"/>
              </a:rPr>
              <a:t>WAIVER</a:t>
            </a:r>
            <a:endParaRPr lang="en-US" sz="1100" dirty="0">
              <a:latin typeface="+mn-lt"/>
            </a:endParaRPr>
          </a:p>
        </p:txBody>
      </p:sp>
      <p:sp>
        <p:nvSpPr>
          <p:cNvPr id="59" name="TextBox 58"/>
          <p:cNvSpPr txBox="1"/>
          <p:nvPr/>
        </p:nvSpPr>
        <p:spPr>
          <a:xfrm>
            <a:off x="5119029" y="5707453"/>
            <a:ext cx="2876108" cy="667875"/>
          </a:xfrm>
          <a:prstGeom prst="rect">
            <a:avLst/>
          </a:prstGeom>
          <a:noFill/>
        </p:spPr>
        <p:txBody>
          <a:bodyPr wrap="none" rtlCol="0">
            <a:spAutoFit/>
          </a:bodyPr>
          <a:lstStyle/>
          <a:p>
            <a:pPr marL="171450" indent="-171450">
              <a:buFont typeface="Arial" pitchFamily="34" charset="0"/>
              <a:buChar char="•"/>
            </a:pPr>
            <a:r>
              <a:rPr lang="en-US" sz="1100" dirty="0" smtClean="0">
                <a:latin typeface="+mn-lt"/>
              </a:rPr>
              <a:t>LICENSURE &amp; STANDARDS</a:t>
            </a:r>
          </a:p>
          <a:p>
            <a:pPr marL="171450" indent="-171450">
              <a:buFont typeface="Arial" pitchFamily="34" charset="0"/>
              <a:buChar char="•"/>
            </a:pPr>
            <a:r>
              <a:rPr lang="en-US" sz="1100" dirty="0" smtClean="0">
                <a:latin typeface="+mn-lt"/>
              </a:rPr>
              <a:t>POILCY DEVELOPMENT &amp;IMPLEMENTATION</a:t>
            </a:r>
          </a:p>
          <a:p>
            <a:pPr marL="171450" indent="-171450">
              <a:buFont typeface="Arial" pitchFamily="34" charset="0"/>
              <a:buChar char="•"/>
            </a:pPr>
            <a:r>
              <a:rPr lang="en-US" sz="1100" dirty="0" smtClean="0">
                <a:latin typeface="+mn-lt"/>
              </a:rPr>
              <a:t>WAIVER</a:t>
            </a:r>
            <a:endParaRPr lang="en-US" sz="1100" dirty="0">
              <a:latin typeface="+mn-lt"/>
            </a:endParaRPr>
          </a:p>
        </p:txBody>
      </p:sp>
    </p:spTree>
    <p:extLst>
      <p:ext uri="{BB962C8B-B14F-4D97-AF65-F5344CB8AC3E}">
        <p14:creationId xmlns:p14="http://schemas.microsoft.com/office/powerpoint/2010/main" val="3818080392"/>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normAutofit fontScale="90000"/>
          </a:bodyPr>
          <a:lstStyle/>
          <a:p>
            <a:pPr eaLnBrk="1" hangingPunct="1"/>
            <a:r>
              <a:rPr lang="en-US" dirty="0" smtClean="0"/>
              <a:t>Overview: DDS Training Requirements</a:t>
            </a:r>
          </a:p>
        </p:txBody>
      </p:sp>
      <p:pic>
        <p:nvPicPr>
          <p:cNvPr id="5125" name="Picture 16"/>
          <p:cNvPicPr>
            <a:picLocks noGrp="1" noChangeAspect="1" noChangeArrowheads="1"/>
          </p:cNvPicPr>
          <p:nvPr>
            <p:ph sz="half" idx="4294967295"/>
          </p:nvPr>
        </p:nvPicPr>
        <p:blipFill>
          <a:blip r:embed="rId4"/>
          <a:srcRect/>
          <a:stretch>
            <a:fillRect/>
          </a:stretch>
        </p:blipFill>
        <p:spPr>
          <a:xfrm>
            <a:off x="271604" y="2305050"/>
            <a:ext cx="2797034" cy="2343150"/>
          </a:xfrm>
          <a:noFill/>
        </p:spPr>
      </p:pic>
      <p:sp>
        <p:nvSpPr>
          <p:cNvPr id="359426" name="Rectangle 2"/>
          <p:cNvSpPr>
            <a:spLocks noGrp="1" noChangeArrowheads="1"/>
          </p:cNvSpPr>
          <p:nvPr>
            <p:ph type="body" sz="half" idx="4294967295"/>
          </p:nvPr>
        </p:nvSpPr>
        <p:spPr>
          <a:xfrm>
            <a:off x="3679825" y="1203325"/>
            <a:ext cx="5464175" cy="1377950"/>
          </a:xfrm>
        </p:spPr>
        <p:txBody>
          <a:bodyPr>
            <a:normAutofit/>
          </a:bodyPr>
          <a:lstStyle/>
          <a:p>
            <a:pPr marL="0" indent="0" eaLnBrk="1" hangingPunct="1">
              <a:spcAft>
                <a:spcPct val="75000"/>
              </a:spcAft>
              <a:buFontTx/>
              <a:buNone/>
            </a:pPr>
            <a:r>
              <a:rPr lang="en-US" sz="1800" dirty="0" smtClean="0">
                <a:solidFill>
                  <a:srgbClr val="000000"/>
                </a:solidFill>
              </a:rPr>
              <a:t>DDS standards state that all employees are required to have 12 hours of training or more based on job title of training annually and also an annual review of topics that are specified by DDS.</a:t>
            </a:r>
          </a:p>
        </p:txBody>
      </p:sp>
      <p:sp>
        <p:nvSpPr>
          <p:cNvPr id="359429" name="Rectangle 5"/>
          <p:cNvSpPr>
            <a:spLocks noChangeArrowheads="1"/>
          </p:cNvSpPr>
          <p:nvPr/>
        </p:nvSpPr>
        <p:spPr bwMode="auto">
          <a:xfrm>
            <a:off x="3676649" y="4586288"/>
            <a:ext cx="5164139" cy="1258887"/>
          </a:xfrm>
          <a:prstGeom prst="rect">
            <a:avLst/>
          </a:prstGeom>
          <a:noFill/>
          <a:ln w="9525">
            <a:noFill/>
            <a:miter lim="800000"/>
            <a:headEnd/>
            <a:tailEnd/>
          </a:ln>
        </p:spPr>
        <p:txBody>
          <a:bodyPr/>
          <a:lstStyle/>
          <a:p>
            <a:pPr eaLnBrk="1" hangingPunct="1">
              <a:spcAft>
                <a:spcPct val="75000"/>
              </a:spcAft>
              <a:buFontTx/>
              <a:buNone/>
            </a:pPr>
            <a:r>
              <a:rPr lang="en-US" sz="2000" dirty="0">
                <a:solidFill>
                  <a:srgbClr val="000000"/>
                </a:solidFill>
              </a:rPr>
              <a:t>The information in this training module is designed to educate you on the topics that are required in the Annual Review</a:t>
            </a:r>
            <a:r>
              <a:rPr lang="en-US" sz="2000" dirty="0"/>
              <a:t>.</a:t>
            </a:r>
          </a:p>
        </p:txBody>
      </p:sp>
    </p:spTree>
    <p:custDataLst>
      <p:tags r:id="rId1"/>
    </p:custDataLst>
  </p:cSld>
  <p:clrMapOvr>
    <a:masterClrMapping/>
  </p:clrMapOvr>
  <p:transition spd="med" advTm="2766">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slide(fromTop)">
                                      <p:cBhvr>
                                        <p:cTn id="7" dur="500"/>
                                        <p:tgtEl>
                                          <p:spTgt spid="359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59429"/>
                                        </p:tgtEl>
                                        <p:attrNameLst>
                                          <p:attrName>style.visibility</p:attrName>
                                        </p:attrNameLst>
                                      </p:cBhvr>
                                      <p:to>
                                        <p:strVal val="visible"/>
                                      </p:to>
                                    </p:set>
                                    <p:animEffect transition="in" filter="slide(fromLeft)">
                                      <p:cBhvr>
                                        <p:cTn id="12" dur="500"/>
                                        <p:tgtEl>
                                          <p:spTgt spid="359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build="p" autoUpdateAnimBg="0" advAuto="0"/>
      <p:bldP spid="35942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41963" y="657314"/>
            <a:ext cx="8229600" cy="609600"/>
          </a:xfrm>
        </p:spPr>
        <p:txBody>
          <a:bodyPr>
            <a:normAutofit fontScale="90000"/>
          </a:bodyPr>
          <a:lstStyle/>
          <a:p>
            <a:pPr eaLnBrk="1" hangingPunct="1"/>
            <a:r>
              <a:rPr lang="en-US" sz="2600" b="1" dirty="0" smtClean="0"/>
              <a:t>History, Philosophy Goals, Program Practices, Policies, and Procedures of Local Organization</a:t>
            </a:r>
          </a:p>
        </p:txBody>
      </p:sp>
      <p:sp>
        <p:nvSpPr>
          <p:cNvPr id="6" name="Text Placeholder 5"/>
          <p:cNvSpPr>
            <a:spLocks noGrp="1"/>
          </p:cNvSpPr>
          <p:nvPr>
            <p:ph type="body" sz="half" idx="1"/>
          </p:nvPr>
        </p:nvSpPr>
        <p:spPr>
          <a:xfrm>
            <a:off x="4417002" y="3326861"/>
            <a:ext cx="4182252" cy="1505793"/>
          </a:xfrm>
        </p:spPr>
        <p:txBody>
          <a:bodyPr>
            <a:normAutofit fontScale="77500" lnSpcReduction="20000"/>
          </a:bodyPr>
          <a:lstStyle/>
          <a:p>
            <a:pPr marL="457200" indent="-457200" eaLnBrk="1" hangingPunct="1">
              <a:spcAft>
                <a:spcPct val="75000"/>
              </a:spcAft>
              <a:buFontTx/>
              <a:buAutoNum type="arabicPeriod" startAt="2"/>
            </a:pPr>
            <a:r>
              <a:rPr lang="en-US" dirty="0" smtClean="0">
                <a:solidFill>
                  <a:srgbClr val="000000"/>
                </a:solidFill>
              </a:rPr>
              <a:t>What service approaches have been provided to people with disabilities in Arkansas?</a:t>
            </a:r>
            <a:endParaRPr lang="en-US" dirty="0"/>
          </a:p>
        </p:txBody>
      </p:sp>
      <p:sp>
        <p:nvSpPr>
          <p:cNvPr id="5" name="Content Placeholder 4"/>
          <p:cNvSpPr>
            <a:spLocks noGrp="1"/>
          </p:cNvSpPr>
          <p:nvPr>
            <p:ph sz="half" idx="2"/>
          </p:nvPr>
        </p:nvSpPr>
        <p:spPr>
          <a:xfrm>
            <a:off x="898729" y="3287949"/>
            <a:ext cx="3089612" cy="1887166"/>
          </a:xfrm>
        </p:spPr>
        <p:txBody>
          <a:bodyPr>
            <a:normAutofit fontScale="77500" lnSpcReduction="20000"/>
          </a:bodyPr>
          <a:lstStyle/>
          <a:p>
            <a:pPr marL="457200" indent="-457200" eaLnBrk="1" hangingPunct="1">
              <a:spcAft>
                <a:spcPct val="75000"/>
              </a:spcAft>
              <a:buFontTx/>
              <a:buAutoNum type="arabicPeriod"/>
            </a:pPr>
            <a:r>
              <a:rPr lang="en-US" dirty="0" smtClean="0">
                <a:solidFill>
                  <a:srgbClr val="000000"/>
                </a:solidFill>
              </a:rPr>
              <a:t>What treatment approaches have been used with people with disabilities in the past?</a:t>
            </a:r>
            <a:endParaRPr lang="en-US" dirty="0"/>
          </a:p>
        </p:txBody>
      </p:sp>
      <p:sp>
        <p:nvSpPr>
          <p:cNvPr id="156675" name="Text Box 7"/>
          <p:cNvSpPr txBox="1">
            <a:spLocks noChangeArrowheads="1"/>
          </p:cNvSpPr>
          <p:nvPr/>
        </p:nvSpPr>
        <p:spPr bwMode="auto">
          <a:xfrm>
            <a:off x="595314" y="1349183"/>
            <a:ext cx="8274051" cy="1938992"/>
          </a:xfrm>
          <a:prstGeom prst="rect">
            <a:avLst/>
          </a:prstGeom>
          <a:noFill/>
          <a:ln w="9525">
            <a:noFill/>
            <a:miter lim="800000"/>
            <a:headEnd/>
            <a:tailEnd/>
          </a:ln>
          <a:scene3d>
            <a:camera prst="orthographicFront">
              <a:rot lat="0" lon="21299999" rev="0"/>
            </a:camera>
            <a:lightRig rig="threePt" dir="t"/>
          </a:scene3d>
        </p:spPr>
        <p:txBody>
          <a:bodyPr>
            <a:spAutoFit/>
          </a:bodyPr>
          <a:lstStyle/>
          <a:p>
            <a:pPr eaLnBrk="1" hangingPunct="1">
              <a:spcAft>
                <a:spcPct val="75000"/>
              </a:spcAft>
              <a:buFontTx/>
              <a:buNone/>
            </a:pPr>
            <a:r>
              <a:rPr lang="en-US" sz="2400" dirty="0">
                <a:solidFill>
                  <a:srgbClr val="000000"/>
                </a:solidFill>
              </a:rPr>
              <a:t>As an employee of LCCS, you should have some understanding of the people with disabilities.  The DDS tapes you have seen in the past has also given you history of treatment approaches used in the past.                                                Lets discuss three questions below.</a:t>
            </a:r>
          </a:p>
        </p:txBody>
      </p:sp>
      <p:sp>
        <p:nvSpPr>
          <p:cNvPr id="156676" name="Text Box 8"/>
          <p:cNvSpPr txBox="1">
            <a:spLocks noChangeArrowheads="1"/>
          </p:cNvSpPr>
          <p:nvPr/>
        </p:nvSpPr>
        <p:spPr bwMode="auto">
          <a:xfrm>
            <a:off x="595314" y="5505857"/>
            <a:ext cx="8213725" cy="461665"/>
          </a:xfrm>
          <a:prstGeom prst="rect">
            <a:avLst/>
          </a:prstGeom>
          <a:noFill/>
          <a:ln w="9525">
            <a:noFill/>
            <a:miter lim="800000"/>
            <a:headEnd/>
            <a:tailEnd/>
          </a:ln>
        </p:spPr>
        <p:txBody>
          <a:bodyPr wrap="square">
            <a:spAutoFit/>
          </a:bodyPr>
          <a:lstStyle/>
          <a:p>
            <a:pPr marL="457200" indent="-457200" eaLnBrk="1" hangingPunct="1">
              <a:spcAft>
                <a:spcPct val="75000"/>
              </a:spcAft>
              <a:buFontTx/>
              <a:buNone/>
            </a:pPr>
            <a:r>
              <a:rPr lang="en-US" sz="2400" dirty="0" smtClean="0">
                <a:solidFill>
                  <a:srgbClr val="000000"/>
                </a:solidFill>
              </a:rPr>
              <a:t>3</a:t>
            </a:r>
            <a:r>
              <a:rPr lang="en-US" sz="2000" dirty="0" smtClean="0">
                <a:solidFill>
                  <a:srgbClr val="000000"/>
                </a:solidFill>
              </a:rPr>
              <a:t>.  What are some causes and types of Developmental Disabilities?</a:t>
            </a:r>
            <a:endParaRPr lang="en-US" sz="2000"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6676"/>
                                        </p:tgtEl>
                                        <p:attrNameLst>
                                          <p:attrName>style.visibility</p:attrName>
                                        </p:attrNameLst>
                                      </p:cBhvr>
                                      <p:to>
                                        <p:strVal val="visible"/>
                                      </p:to>
                                    </p:set>
                                    <p:anim calcmode="lin" valueType="num">
                                      <p:cBhvr additive="base">
                                        <p:cTn id="25" dur="500" fill="hold"/>
                                        <p:tgtEl>
                                          <p:spTgt spid="156676"/>
                                        </p:tgtEl>
                                        <p:attrNameLst>
                                          <p:attrName>ppt_x</p:attrName>
                                        </p:attrNameLst>
                                      </p:cBhvr>
                                      <p:tavLst>
                                        <p:tav tm="0">
                                          <p:val>
                                            <p:strVal val="#ppt_x"/>
                                          </p:val>
                                        </p:tav>
                                        <p:tav tm="100000">
                                          <p:val>
                                            <p:strVal val="#ppt_x"/>
                                          </p:val>
                                        </p:tav>
                                      </p:tavLst>
                                    </p:anim>
                                    <p:anim calcmode="lin" valueType="num">
                                      <p:cBhvr additive="base">
                                        <p:cTn id="26" dur="500" fill="hold"/>
                                        <p:tgtEl>
                                          <p:spTgt spid="156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156675" grpId="0"/>
      <p:bldP spid="1566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9054" y="836775"/>
            <a:ext cx="8229600" cy="609600"/>
          </a:xfrm>
        </p:spPr>
        <p:txBody>
          <a:bodyPr>
            <a:normAutofit fontScale="90000"/>
          </a:bodyPr>
          <a:lstStyle/>
          <a:p>
            <a:pPr eaLnBrk="1" hangingPunct="1"/>
            <a:r>
              <a:rPr lang="en-US" sz="2600" b="1" dirty="0" smtClean="0"/>
              <a:t>History, Philosophy Goals, Program Practices, Policies, and Procedures of Local Organization</a:t>
            </a:r>
          </a:p>
        </p:txBody>
      </p:sp>
      <p:sp>
        <p:nvSpPr>
          <p:cNvPr id="7" name="Text Placeholder 6"/>
          <p:cNvSpPr>
            <a:spLocks noGrp="1"/>
          </p:cNvSpPr>
          <p:nvPr>
            <p:ph type="body" sz="half" idx="1"/>
          </p:nvPr>
        </p:nvSpPr>
        <p:spPr>
          <a:xfrm>
            <a:off x="402114" y="2495372"/>
            <a:ext cx="8304064" cy="3461047"/>
          </a:xfrm>
        </p:spPr>
        <p:txBody>
          <a:bodyPr>
            <a:normAutofit fontScale="55000" lnSpcReduction="20000"/>
          </a:bodyPr>
          <a:lstStyle/>
          <a:p>
            <a:pPr marL="457200" indent="-457200" eaLnBrk="1" hangingPunct="1">
              <a:spcAft>
                <a:spcPct val="75000"/>
              </a:spcAft>
              <a:buFontTx/>
              <a:buAutoNum type="arabicPeriod"/>
            </a:pPr>
            <a:r>
              <a:rPr lang="en-US" dirty="0" smtClean="0">
                <a:solidFill>
                  <a:srgbClr val="000000"/>
                </a:solidFill>
              </a:rPr>
              <a:t>Looked as “different” and treated in ways that reflected fear and shame. </a:t>
            </a:r>
          </a:p>
          <a:p>
            <a:pPr marL="457200" indent="-457200" eaLnBrk="1" hangingPunct="1">
              <a:spcAft>
                <a:spcPct val="75000"/>
              </a:spcAft>
              <a:buFontTx/>
              <a:buAutoNum type="arabicPeriod"/>
            </a:pPr>
            <a:r>
              <a:rPr lang="en-US" dirty="0" smtClean="0">
                <a:solidFill>
                  <a:srgbClr val="000000"/>
                </a:solidFill>
              </a:rPr>
              <a:t>People who were sick, physically or mentally defective, or elderly were often left to perish, were killed, or sent far away where they generally died from lack of care.    </a:t>
            </a:r>
          </a:p>
          <a:p>
            <a:pPr marL="457200" indent="-457200" eaLnBrk="1" hangingPunct="1">
              <a:spcAft>
                <a:spcPct val="75000"/>
              </a:spcAft>
              <a:buFontTx/>
              <a:buAutoNum type="arabicPeriod"/>
            </a:pPr>
            <a:r>
              <a:rPr lang="en-US" dirty="0" smtClean="0">
                <a:solidFill>
                  <a:srgbClr val="000000"/>
                </a:solidFill>
              </a:rPr>
              <a:t>Not until 19</a:t>
            </a:r>
            <a:r>
              <a:rPr lang="en-US" baseline="30000" dirty="0" smtClean="0">
                <a:solidFill>
                  <a:srgbClr val="000000"/>
                </a:solidFill>
              </a:rPr>
              <a:t>th</a:t>
            </a:r>
            <a:r>
              <a:rPr lang="en-US" dirty="0" smtClean="0">
                <a:solidFill>
                  <a:srgbClr val="000000"/>
                </a:solidFill>
              </a:rPr>
              <a:t> century that we began to learn that people with disabilities could be educated to improve the quality of their lives.  Then 1950’s and 60’s two major influences brought about a remarkable change in the care and habilitation of people with severe disabilities.  A second movement, in the 70’s.  Society is beginning to recognize that people with disabilities have abilities and they have the same basic needs common to us all.</a:t>
            </a:r>
          </a:p>
          <a:p>
            <a:pPr marL="457200" indent="-457200" eaLnBrk="1" hangingPunct="1">
              <a:spcAft>
                <a:spcPct val="75000"/>
              </a:spcAft>
              <a:buNone/>
            </a:pPr>
            <a:r>
              <a:rPr lang="en-US" dirty="0" smtClean="0">
                <a:solidFill>
                  <a:srgbClr val="000000"/>
                </a:solidFill>
              </a:rPr>
              <a:t>             </a:t>
            </a:r>
          </a:p>
          <a:p>
            <a:pPr>
              <a:buNone/>
            </a:pPr>
            <a:endParaRPr lang="en-US" i="1" dirty="0"/>
          </a:p>
        </p:txBody>
      </p:sp>
      <p:sp>
        <p:nvSpPr>
          <p:cNvPr id="156675" name="Text Box 7"/>
          <p:cNvSpPr txBox="1">
            <a:spLocks noChangeArrowheads="1"/>
          </p:cNvSpPr>
          <p:nvPr/>
        </p:nvSpPr>
        <p:spPr bwMode="auto">
          <a:xfrm>
            <a:off x="459054" y="1802111"/>
            <a:ext cx="8274051" cy="646331"/>
          </a:xfrm>
          <a:prstGeom prst="rect">
            <a:avLst/>
          </a:prstGeom>
          <a:noFill/>
          <a:ln w="9525">
            <a:noFill/>
            <a:miter lim="800000"/>
            <a:headEnd/>
            <a:tailEnd/>
          </a:ln>
          <a:scene3d>
            <a:camera prst="orthographicFront">
              <a:rot lat="0" lon="21299999" rev="0"/>
            </a:camera>
            <a:lightRig rig="threePt" dir="t"/>
          </a:scene3d>
        </p:spPr>
        <p:txBody>
          <a:bodyPr wrap="square">
            <a:spAutoFit/>
          </a:bodyPr>
          <a:lstStyle/>
          <a:p>
            <a:pPr marL="457200" indent="-457200" eaLnBrk="1" hangingPunct="1">
              <a:spcAft>
                <a:spcPct val="75000"/>
              </a:spcAft>
              <a:buFontTx/>
              <a:buAutoNum type="arabicPeriod"/>
            </a:pPr>
            <a:r>
              <a:rPr lang="en-US" dirty="0" smtClean="0">
                <a:solidFill>
                  <a:srgbClr val="000000"/>
                </a:solidFill>
              </a:rPr>
              <a:t>What treatment approaches have been used with people with disabilities in the past?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ox(i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ox(i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ox(in)">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66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76146" y="956417"/>
            <a:ext cx="8229600" cy="609600"/>
          </a:xfrm>
        </p:spPr>
        <p:txBody>
          <a:bodyPr>
            <a:normAutofit fontScale="90000"/>
          </a:bodyPr>
          <a:lstStyle/>
          <a:p>
            <a:pPr eaLnBrk="1" hangingPunct="1"/>
            <a:r>
              <a:rPr lang="en-US" sz="2600" b="1" dirty="0" smtClean="0"/>
              <a:t>History, Philosophy Goals, Program Practices, Policies, and Procedures of Local Organization</a:t>
            </a:r>
          </a:p>
        </p:txBody>
      </p:sp>
      <p:sp>
        <p:nvSpPr>
          <p:cNvPr id="7" name="Text Placeholder 6"/>
          <p:cNvSpPr>
            <a:spLocks noGrp="1"/>
          </p:cNvSpPr>
          <p:nvPr>
            <p:ph type="body" sz="half" idx="1"/>
          </p:nvPr>
        </p:nvSpPr>
        <p:spPr>
          <a:xfrm>
            <a:off x="514499" y="2918044"/>
            <a:ext cx="8304064" cy="3525485"/>
          </a:xfrm>
        </p:spPr>
        <p:txBody>
          <a:bodyPr>
            <a:normAutofit fontScale="62500" lnSpcReduction="20000"/>
          </a:bodyPr>
          <a:lstStyle/>
          <a:p>
            <a:pPr marL="457200" indent="-457200" eaLnBrk="1" hangingPunct="1">
              <a:spcAft>
                <a:spcPct val="75000"/>
              </a:spcAft>
              <a:buFontTx/>
              <a:buAutoNum type="arabicPeriod"/>
            </a:pPr>
            <a:r>
              <a:rPr lang="en-US" dirty="0" smtClean="0">
                <a:solidFill>
                  <a:srgbClr val="000000"/>
                </a:solidFill>
              </a:rPr>
              <a:t>Not until 19</a:t>
            </a:r>
            <a:r>
              <a:rPr lang="en-US" baseline="30000" dirty="0" smtClean="0">
                <a:solidFill>
                  <a:srgbClr val="000000"/>
                </a:solidFill>
              </a:rPr>
              <a:t>th</a:t>
            </a:r>
            <a:r>
              <a:rPr lang="en-US" dirty="0" smtClean="0">
                <a:solidFill>
                  <a:srgbClr val="000000"/>
                </a:solidFill>
              </a:rPr>
              <a:t> century that we began to learn that people with disabilities could be educated to improve the quality of their lives.  Then 1950’s and 60’s two major influences brought about a remarkable change in the care and habilitation of people with severe disabilities.  A second movement, in the 70’s.  Society is beginning to recognize that people with disabilities have abilities and they have the same basic needs common to us all.</a:t>
            </a:r>
          </a:p>
          <a:p>
            <a:pPr marL="457200" indent="-457200" eaLnBrk="1" hangingPunct="1">
              <a:spcAft>
                <a:spcPct val="75000"/>
              </a:spcAft>
              <a:buFontTx/>
              <a:buAutoNum type="arabicPeriod"/>
            </a:pPr>
            <a:r>
              <a:rPr lang="en-US" dirty="0" smtClean="0">
                <a:solidFill>
                  <a:srgbClr val="000000"/>
                </a:solidFill>
              </a:rPr>
              <a:t>More options available:  Early Intervention, Preschool and Adult Habilitation, community-based living arrangements (ACS Waiver), supported employment, HDC (Human Development Centers) and self-contained classrooms in public schools, etc.             </a:t>
            </a:r>
          </a:p>
          <a:p>
            <a:pPr>
              <a:buNone/>
            </a:pPr>
            <a:endParaRPr lang="en-US" i="1" dirty="0"/>
          </a:p>
        </p:txBody>
      </p:sp>
      <p:sp>
        <p:nvSpPr>
          <p:cNvPr id="156675" name="Text Box 7"/>
          <p:cNvSpPr txBox="1">
            <a:spLocks noChangeArrowheads="1"/>
          </p:cNvSpPr>
          <p:nvPr/>
        </p:nvSpPr>
        <p:spPr bwMode="auto">
          <a:xfrm>
            <a:off x="476146" y="2024302"/>
            <a:ext cx="8274051" cy="646331"/>
          </a:xfrm>
          <a:prstGeom prst="rect">
            <a:avLst/>
          </a:prstGeom>
          <a:noFill/>
          <a:ln w="9525">
            <a:noFill/>
            <a:miter lim="800000"/>
            <a:headEnd/>
            <a:tailEnd/>
          </a:ln>
          <a:scene3d>
            <a:camera prst="orthographicFront">
              <a:rot lat="0" lon="21299999" rev="0"/>
            </a:camera>
            <a:lightRig rig="threePt" dir="t"/>
          </a:scene3d>
        </p:spPr>
        <p:txBody>
          <a:bodyPr wrap="square">
            <a:spAutoFit/>
          </a:bodyPr>
          <a:lstStyle/>
          <a:p>
            <a:pPr marL="457200" indent="-457200" eaLnBrk="1" hangingPunct="1">
              <a:spcAft>
                <a:spcPct val="75000"/>
              </a:spcAft>
              <a:buFontTx/>
              <a:buAutoNum type="arabicPeriod" startAt="2"/>
            </a:pPr>
            <a:r>
              <a:rPr lang="en-US" dirty="0" smtClean="0">
                <a:solidFill>
                  <a:srgbClr val="000000"/>
                </a:solidFill>
              </a:rPr>
              <a:t>What service approaches have been provided to people with disabilities in Arkansas?</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ox(in)">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66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41962" y="674405"/>
            <a:ext cx="8229600" cy="609600"/>
          </a:xfrm>
        </p:spPr>
        <p:txBody>
          <a:bodyPr>
            <a:normAutofit fontScale="90000"/>
          </a:bodyPr>
          <a:lstStyle/>
          <a:p>
            <a:pPr eaLnBrk="1" hangingPunct="1"/>
            <a:r>
              <a:rPr lang="en-US" sz="2600" b="1" dirty="0" smtClean="0"/>
              <a:t>History, Philosophy Goals, Program Practices, Policies, and Procedures of Local Organization</a:t>
            </a:r>
          </a:p>
        </p:txBody>
      </p:sp>
      <p:sp>
        <p:nvSpPr>
          <p:cNvPr id="7" name="Text Placeholder 6"/>
          <p:cNvSpPr>
            <a:spLocks noGrp="1"/>
          </p:cNvSpPr>
          <p:nvPr>
            <p:ph type="body" sz="half" idx="1"/>
          </p:nvPr>
        </p:nvSpPr>
        <p:spPr>
          <a:xfrm>
            <a:off x="441962" y="2079286"/>
            <a:ext cx="8163653" cy="4167689"/>
          </a:xfrm>
        </p:spPr>
        <p:txBody>
          <a:bodyPr>
            <a:normAutofit fontScale="55000" lnSpcReduction="20000"/>
          </a:bodyPr>
          <a:lstStyle/>
          <a:p>
            <a:pPr marL="457200" indent="-457200" eaLnBrk="1" hangingPunct="1">
              <a:spcAft>
                <a:spcPct val="75000"/>
              </a:spcAft>
              <a:buFontTx/>
              <a:buAutoNum type="arabicPeriod"/>
            </a:pPr>
            <a:r>
              <a:rPr lang="en-US" dirty="0" smtClean="0">
                <a:solidFill>
                  <a:srgbClr val="000000"/>
                </a:solidFill>
              </a:rPr>
              <a:t>Most causes of disabilities can be attributed to a biological or medical condition, and psychosocial conditions. </a:t>
            </a:r>
          </a:p>
          <a:p>
            <a:pPr marL="457200" indent="-457200" eaLnBrk="1" hangingPunct="1">
              <a:spcAft>
                <a:spcPct val="75000"/>
              </a:spcAft>
              <a:buFontTx/>
              <a:buAutoNum type="arabicPeriod"/>
            </a:pPr>
            <a:r>
              <a:rPr lang="en-US" dirty="0" smtClean="0">
                <a:solidFill>
                  <a:srgbClr val="000000"/>
                </a:solidFill>
              </a:rPr>
              <a:t>History of certain disabilities in a family household for example malnutrition during pregnancy can produce severe problems, including mental retardation, in the baby.  And, diseases during pregnancy, particularly rubella, can cause serious disabilities in the newborn.  Other signs of an at-risk pregnancy include:  birth of a previous child with a chromosomal abnormality; alcohol or drug use during pregnancy, mother over age 35, can give birth to more than 33% of all down syndrome babies, mental retardation in the mother, many more.</a:t>
            </a:r>
          </a:p>
          <a:p>
            <a:pPr marL="457200" indent="-457200" eaLnBrk="1" hangingPunct="1">
              <a:spcAft>
                <a:spcPct val="75000"/>
              </a:spcAft>
              <a:buFontTx/>
              <a:buAutoNum type="arabicPeriod"/>
            </a:pPr>
            <a:r>
              <a:rPr lang="en-US" dirty="0" smtClean="0">
                <a:solidFill>
                  <a:srgbClr val="000000"/>
                </a:solidFill>
              </a:rPr>
              <a:t>Although hundreds of medically related causes of severe disabilities have been identified, in many cases the cause of a child’s disabilities cannot be clearly determined.  Severe handicaps are usually considered to be less closely associated with socioeconomic status than are milder handicaps..</a:t>
            </a:r>
          </a:p>
          <a:p>
            <a:pPr marL="457200" indent="-457200" eaLnBrk="1" hangingPunct="1">
              <a:spcAft>
                <a:spcPct val="75000"/>
              </a:spcAft>
              <a:buNone/>
            </a:pPr>
            <a:endParaRPr lang="en-US" dirty="0" smtClean="0">
              <a:solidFill>
                <a:srgbClr val="000000"/>
              </a:solidFill>
            </a:endParaRPr>
          </a:p>
          <a:p>
            <a:pPr marL="457200" indent="-457200" eaLnBrk="1" hangingPunct="1">
              <a:spcAft>
                <a:spcPct val="75000"/>
              </a:spcAft>
              <a:buFontTx/>
              <a:buAutoNum type="arabicPeriod"/>
            </a:pPr>
            <a:endParaRPr lang="en-US" dirty="0" smtClean="0">
              <a:solidFill>
                <a:srgbClr val="000000"/>
              </a:solidFill>
            </a:endParaRPr>
          </a:p>
          <a:p>
            <a:pPr>
              <a:buNone/>
            </a:pPr>
            <a:endParaRPr lang="en-US" i="1" dirty="0"/>
          </a:p>
        </p:txBody>
      </p:sp>
      <p:sp>
        <p:nvSpPr>
          <p:cNvPr id="156675" name="Text Box 7"/>
          <p:cNvSpPr txBox="1">
            <a:spLocks noChangeArrowheads="1"/>
          </p:cNvSpPr>
          <p:nvPr/>
        </p:nvSpPr>
        <p:spPr bwMode="auto">
          <a:xfrm>
            <a:off x="441962" y="1398380"/>
            <a:ext cx="8274051" cy="369332"/>
          </a:xfrm>
          <a:prstGeom prst="rect">
            <a:avLst/>
          </a:prstGeom>
          <a:noFill/>
          <a:ln w="9525">
            <a:noFill/>
            <a:miter lim="800000"/>
            <a:headEnd/>
            <a:tailEnd/>
          </a:ln>
          <a:scene3d>
            <a:camera prst="orthographicFront">
              <a:rot lat="0" lon="21299999" rev="0"/>
            </a:camera>
            <a:lightRig rig="threePt" dir="t"/>
          </a:scene3d>
        </p:spPr>
        <p:txBody>
          <a:bodyPr wrap="square">
            <a:spAutoFit/>
          </a:bodyPr>
          <a:lstStyle/>
          <a:p>
            <a:pPr marL="457200" indent="-457200" eaLnBrk="1" hangingPunct="1">
              <a:spcAft>
                <a:spcPct val="75000"/>
              </a:spcAft>
              <a:buFontTx/>
              <a:buNone/>
            </a:pPr>
            <a:r>
              <a:rPr lang="en-US" dirty="0" smtClean="0">
                <a:solidFill>
                  <a:srgbClr val="000000"/>
                </a:solidFill>
              </a:rPr>
              <a:t>What are some causes and types of Developmental Disabilities?</a:t>
            </a:r>
            <a:endParaRPr lang="en-US"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ox(i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ox(in)">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66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24" y="572569"/>
            <a:ext cx="8229600" cy="1019086"/>
          </a:xfrm>
        </p:spPr>
        <p:txBody>
          <a:bodyPr>
            <a:normAutofit fontScale="90000"/>
          </a:bodyPr>
          <a:lstStyle/>
          <a:p>
            <a:r>
              <a:rPr lang="en-US" dirty="0" smtClean="0"/>
              <a:t>WHAT IS MENTAL RETARDATION?</a:t>
            </a:r>
            <a:endParaRPr lang="en-US" dirty="0"/>
          </a:p>
        </p:txBody>
      </p:sp>
      <p:sp>
        <p:nvSpPr>
          <p:cNvPr id="3" name="Text Placeholder 2"/>
          <p:cNvSpPr>
            <a:spLocks noGrp="1"/>
          </p:cNvSpPr>
          <p:nvPr>
            <p:ph type="body" sz="half" idx="1"/>
          </p:nvPr>
        </p:nvSpPr>
        <p:spPr>
          <a:xfrm>
            <a:off x="393566" y="1880075"/>
            <a:ext cx="8271869" cy="1203108"/>
          </a:xfrm>
        </p:spPr>
        <p:txBody>
          <a:bodyPr>
            <a:normAutofit fontScale="70000" lnSpcReduction="20000"/>
          </a:bodyPr>
          <a:lstStyle/>
          <a:p>
            <a:r>
              <a:rPr lang="en-US" dirty="0" smtClean="0"/>
              <a:t>Mental Retardation is a term used when a person has certain limitations in mental functioning and in skills such as communicating, taking care of him or herself, and social skills.  </a:t>
            </a:r>
            <a:endParaRPr lang="en-US" dirty="0"/>
          </a:p>
        </p:txBody>
      </p:sp>
      <p:sp>
        <p:nvSpPr>
          <p:cNvPr id="4" name="Content Placeholder 3"/>
          <p:cNvSpPr>
            <a:spLocks noGrp="1"/>
          </p:cNvSpPr>
          <p:nvPr>
            <p:ph sz="half" idx="2"/>
          </p:nvPr>
        </p:nvSpPr>
        <p:spPr>
          <a:xfrm>
            <a:off x="494269" y="3175686"/>
            <a:ext cx="7982465" cy="2678183"/>
          </a:xfrm>
        </p:spPr>
        <p:txBody>
          <a:bodyPr>
            <a:normAutofit fontScale="77500" lnSpcReduction="20000"/>
          </a:bodyPr>
          <a:lstStyle/>
          <a:p>
            <a:r>
              <a:rPr lang="en-US" dirty="0" smtClean="0"/>
              <a:t>Mental Retardation is diagnosed by looking at two main things: These are:</a:t>
            </a:r>
          </a:p>
          <a:p>
            <a:pPr>
              <a:buNone/>
            </a:pPr>
            <a:r>
              <a:rPr lang="en-US" dirty="0"/>
              <a:t>	</a:t>
            </a:r>
            <a:r>
              <a:rPr lang="en-US" dirty="0" smtClean="0"/>
              <a:t>The ability of a person’s brain to learn, think, solve problems, and make sense of the world (called IQ or intellectual functioning); and</a:t>
            </a:r>
          </a:p>
          <a:p>
            <a:pPr>
              <a:buNone/>
            </a:pPr>
            <a:r>
              <a:rPr lang="en-US" dirty="0"/>
              <a:t> </a:t>
            </a:r>
            <a:r>
              <a:rPr lang="en-US" dirty="0" smtClean="0"/>
              <a:t>     Whether the person has the skills he or she needs to live independently (called adaptive behavior, or adaptive functioning). People scoring below 70 to 75 are thought to have mental retardation.</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32" y="666572"/>
            <a:ext cx="7973226" cy="1207092"/>
          </a:xfrm>
        </p:spPr>
        <p:txBody>
          <a:bodyPr>
            <a:normAutofit/>
          </a:bodyPr>
          <a:lstStyle/>
          <a:p>
            <a:r>
              <a:rPr lang="en-US" dirty="0" smtClean="0"/>
              <a:t>WHAT IS DEVELOPMENTAL DELAYED?</a:t>
            </a:r>
            <a:endParaRPr lang="en-US" dirty="0"/>
          </a:p>
        </p:txBody>
      </p:sp>
      <p:sp>
        <p:nvSpPr>
          <p:cNvPr id="3" name="Text Placeholder 2"/>
          <p:cNvSpPr>
            <a:spLocks noGrp="1"/>
          </p:cNvSpPr>
          <p:nvPr>
            <p:ph type="body" sz="half" idx="1"/>
          </p:nvPr>
        </p:nvSpPr>
        <p:spPr>
          <a:xfrm>
            <a:off x="640935" y="1854437"/>
            <a:ext cx="7939043" cy="4067798"/>
          </a:xfrm>
        </p:spPr>
        <p:txBody>
          <a:bodyPr>
            <a:normAutofit fontScale="77500" lnSpcReduction="20000"/>
          </a:bodyPr>
          <a:lstStyle/>
          <a:p>
            <a:endParaRPr lang="en-US" i="1" dirty="0" smtClean="0"/>
          </a:p>
          <a:p>
            <a:r>
              <a:rPr lang="en-US" i="1" dirty="0" smtClean="0"/>
              <a:t>Developmental Delay </a:t>
            </a:r>
            <a:r>
              <a:rPr lang="en-US" dirty="0" smtClean="0"/>
              <a:t>is when your child does not reach their developmental milestones at the expected times. It is an </a:t>
            </a:r>
            <a:r>
              <a:rPr lang="en-US" i="1" dirty="0" smtClean="0"/>
              <a:t>ongoing, major delay in the process of development</a:t>
            </a:r>
            <a:r>
              <a:rPr lang="en-US" dirty="0" smtClean="0"/>
              <a:t>. If your child is slightly or only temporarily lagging behind, that is not called developmental delay. Delay can occur in one or many areas—for example, motor, language, social, or thinking skills. </a:t>
            </a:r>
            <a:br>
              <a:rPr lang="en-US" dirty="0" smtClean="0"/>
            </a:br>
            <a:r>
              <a:rPr lang="en-US" dirty="0" smtClean="0"/>
              <a:t>It will probably take several visits and possibly a referral to a developmental specialist to be sure that the delay is not just a temporary lag. Special testing can also help gauge your child's developmental level. </a:t>
            </a:r>
            <a:endParaRPr lang="en-US" i="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amond(in)">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0" y="828942"/>
            <a:ext cx="8575975" cy="609600"/>
          </a:xfrm>
        </p:spPr>
        <p:txBody>
          <a:bodyPr>
            <a:normAutofit/>
          </a:bodyPr>
          <a:lstStyle/>
          <a:p>
            <a:r>
              <a:rPr lang="en-US" sz="3100" b="1" dirty="0" smtClean="0"/>
              <a:t>What are developmental milestones?</a:t>
            </a:r>
            <a:endParaRPr lang="en-US" sz="3100" dirty="0"/>
          </a:p>
        </p:txBody>
      </p:sp>
      <p:sp>
        <p:nvSpPr>
          <p:cNvPr id="3" name="Text Placeholder 2"/>
          <p:cNvSpPr>
            <a:spLocks noGrp="1"/>
          </p:cNvSpPr>
          <p:nvPr>
            <p:ph type="body" sz="half" idx="1"/>
          </p:nvPr>
        </p:nvSpPr>
        <p:spPr>
          <a:xfrm>
            <a:off x="487109" y="1777526"/>
            <a:ext cx="8127051" cy="4247259"/>
          </a:xfrm>
        </p:spPr>
        <p:txBody>
          <a:bodyPr>
            <a:normAutofit fontScale="70000" lnSpcReduction="20000"/>
          </a:bodyPr>
          <a:lstStyle/>
          <a:p>
            <a:r>
              <a:rPr lang="en-US" dirty="0" smtClean="0"/>
              <a:t>Below are functional skills or age-specific tasks that most children can do at a certain age range.</a:t>
            </a:r>
            <a:endParaRPr lang="en-US" i="1" dirty="0" smtClean="0"/>
          </a:p>
          <a:p>
            <a:r>
              <a:rPr lang="en-US" b="1" dirty="0" smtClean="0"/>
              <a:t>Gross motor:</a:t>
            </a:r>
            <a:r>
              <a:rPr lang="en-US" dirty="0" smtClean="0"/>
              <a:t>  using large groups of muscles to sit, stand, walk, run, etc., keeping balance, and changing positions. </a:t>
            </a:r>
          </a:p>
          <a:p>
            <a:r>
              <a:rPr lang="en-US" b="1" dirty="0" smtClean="0"/>
              <a:t>Fine motor:</a:t>
            </a:r>
            <a:r>
              <a:rPr lang="en-US" dirty="0" smtClean="0"/>
              <a:t>  using hands to be able to eat, draw, dress, play, write, and do many other things. </a:t>
            </a:r>
          </a:p>
          <a:p>
            <a:r>
              <a:rPr lang="en-US" b="1" dirty="0" smtClean="0"/>
              <a:t>Language:</a:t>
            </a:r>
            <a:r>
              <a:rPr lang="en-US" dirty="0" smtClean="0"/>
              <a:t>  speaking, using body language and gestures, communicating, and understanding what others say. </a:t>
            </a:r>
          </a:p>
          <a:p>
            <a:r>
              <a:rPr lang="en-US" b="1" dirty="0" smtClean="0"/>
              <a:t>Cognitive: </a:t>
            </a:r>
            <a:r>
              <a:rPr lang="en-US" dirty="0" smtClean="0"/>
              <a:t> Thinking skills:  including learning, understanding, problem-solving, reasoning, and remembering. </a:t>
            </a:r>
          </a:p>
          <a:p>
            <a:r>
              <a:rPr lang="en-US" b="1" dirty="0" smtClean="0"/>
              <a:t>Social:  </a:t>
            </a:r>
            <a:r>
              <a:rPr lang="en-US" dirty="0" smtClean="0"/>
              <a:t>Interacting with others, having relationships with family, friends, and teachers, cooperating, and responding to the feelings of others. </a:t>
            </a:r>
          </a:p>
          <a:p>
            <a:endParaRPr lang="en-US" i="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905854"/>
            <a:ext cx="8246691" cy="609600"/>
          </a:xfrm>
        </p:spPr>
        <p:txBody>
          <a:bodyPr>
            <a:normAutofit fontScale="90000"/>
          </a:bodyPr>
          <a:lstStyle/>
          <a:p>
            <a:r>
              <a:rPr lang="en-US" b="1" dirty="0" smtClean="0"/>
              <a:t>What Diagnosis Qualifies You for DDTCS?</a:t>
            </a:r>
            <a:endParaRPr lang="en-US" dirty="0"/>
          </a:p>
        </p:txBody>
      </p:sp>
      <p:sp>
        <p:nvSpPr>
          <p:cNvPr id="3" name="Text Placeholder 2"/>
          <p:cNvSpPr>
            <a:spLocks noGrp="1"/>
          </p:cNvSpPr>
          <p:nvPr>
            <p:ph type="body" sz="half" idx="1"/>
          </p:nvPr>
        </p:nvSpPr>
        <p:spPr>
          <a:xfrm>
            <a:off x="529839" y="1751888"/>
            <a:ext cx="8238146" cy="4281442"/>
          </a:xfrm>
        </p:spPr>
        <p:txBody>
          <a:bodyPr>
            <a:normAutofit fontScale="77500" lnSpcReduction="20000"/>
          </a:bodyPr>
          <a:lstStyle/>
          <a:p>
            <a:pPr>
              <a:buNone/>
            </a:pPr>
            <a:r>
              <a:rPr lang="en-US" dirty="0" smtClean="0"/>
              <a:t>*Adult must have any of the below diagnosis before the age of 22 ; And Adaptive (IQ) of less than 70 and a primary diagnosis of:</a:t>
            </a:r>
          </a:p>
          <a:p>
            <a:pPr>
              <a:buNone/>
            </a:pPr>
            <a:endParaRPr lang="en-US" dirty="0" smtClean="0"/>
          </a:p>
          <a:p>
            <a:r>
              <a:rPr lang="en-US" dirty="0" smtClean="0"/>
              <a:t>Mental Retardation (MR)</a:t>
            </a:r>
          </a:p>
          <a:p>
            <a:r>
              <a:rPr lang="en-US" dirty="0" smtClean="0"/>
              <a:t>Cerebral Palsy (CP)</a:t>
            </a:r>
          </a:p>
          <a:p>
            <a:r>
              <a:rPr lang="en-US" dirty="0" smtClean="0"/>
              <a:t>Autism</a:t>
            </a:r>
          </a:p>
          <a:p>
            <a:r>
              <a:rPr lang="en-US" dirty="0" smtClean="0"/>
              <a:t>Down Syndrome</a:t>
            </a:r>
          </a:p>
          <a:p>
            <a:r>
              <a:rPr lang="en-US" dirty="0" smtClean="0"/>
              <a:t>Epilepsy</a:t>
            </a:r>
          </a:p>
          <a:p>
            <a:pPr>
              <a:buNone/>
            </a:pPr>
            <a:endParaRPr lang="en-US" dirty="0" smtClean="0"/>
          </a:p>
          <a:p>
            <a:pPr>
              <a:buNone/>
            </a:pPr>
            <a:r>
              <a:rPr lang="en-US" dirty="0" smtClean="0">
                <a:solidFill>
                  <a:srgbClr val="00B0F0"/>
                </a:solidFill>
              </a:rPr>
              <a:t>Preschool </a:t>
            </a:r>
            <a:r>
              <a:rPr lang="en-US" dirty="0" smtClean="0"/>
              <a:t>0-5 yrs, are evaluated with a delay in two areas of the developmental milestones to qualify.</a:t>
            </a:r>
          </a:p>
          <a:p>
            <a:pPr>
              <a:buNone/>
            </a:pPr>
            <a:r>
              <a:rPr lang="en-US" dirty="0" smtClean="0"/>
              <a:t>**NEVER – diagnosis as MR before age of 5</a:t>
            </a:r>
            <a:endParaRPr lang="en-US" dirty="0"/>
          </a:p>
          <a:p>
            <a:pPr>
              <a:buNone/>
            </a:pPr>
            <a:r>
              <a:rPr lang="en-US" dirty="0" smtClean="0"/>
              <a:t>  </a:t>
            </a:r>
          </a:p>
          <a:p>
            <a:endParaRPr lang="en-US" i="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linds(horizontal)">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33417" y="520581"/>
            <a:ext cx="8229600" cy="609600"/>
          </a:xfrm>
        </p:spPr>
        <p:txBody>
          <a:bodyPr/>
          <a:lstStyle/>
          <a:p>
            <a:pPr eaLnBrk="1" hangingPunct="1"/>
            <a:r>
              <a:rPr lang="en-US" sz="2800" dirty="0" smtClean="0"/>
              <a:t>HIPAA POLICIES &amp; PROCEDURES</a:t>
            </a:r>
            <a:endParaRPr lang="en-US" sz="2600" b="1" dirty="0" smtClean="0"/>
          </a:p>
        </p:txBody>
      </p:sp>
      <p:sp>
        <p:nvSpPr>
          <p:cNvPr id="7" name="Text Placeholder 6"/>
          <p:cNvSpPr>
            <a:spLocks noGrp="1"/>
          </p:cNvSpPr>
          <p:nvPr>
            <p:ph type="body" sz="half" idx="1"/>
          </p:nvPr>
        </p:nvSpPr>
        <p:spPr>
          <a:xfrm>
            <a:off x="544512" y="1845891"/>
            <a:ext cx="8101413" cy="4495088"/>
          </a:xfrm>
        </p:spPr>
        <p:txBody>
          <a:bodyPr>
            <a:normAutofit fontScale="55000" lnSpcReduction="20000"/>
          </a:bodyPr>
          <a:lstStyle/>
          <a:p>
            <a:pPr marL="457200" indent="-457200" eaLnBrk="1" hangingPunct="1">
              <a:spcAft>
                <a:spcPct val="75000"/>
              </a:spcAft>
              <a:buNone/>
            </a:pPr>
            <a:r>
              <a:rPr lang="en-US" b="1" u="sng" dirty="0" smtClean="0">
                <a:solidFill>
                  <a:srgbClr val="FF0000"/>
                </a:solidFill>
              </a:rPr>
              <a:t>Stands for: </a:t>
            </a:r>
            <a:r>
              <a:rPr lang="en-US" dirty="0" smtClean="0">
                <a:solidFill>
                  <a:srgbClr val="000000"/>
                </a:solidFill>
              </a:rPr>
              <a:t>Health Insurance Portability And Accountability Act</a:t>
            </a:r>
          </a:p>
          <a:p>
            <a:pPr marL="457200" indent="-457200" eaLnBrk="1" hangingPunct="1">
              <a:spcAft>
                <a:spcPct val="75000"/>
              </a:spcAft>
              <a:buNone/>
            </a:pPr>
            <a:r>
              <a:rPr lang="en-US" b="1" u="sng" dirty="0" smtClean="0">
                <a:solidFill>
                  <a:srgbClr val="FF0000"/>
                </a:solidFill>
              </a:rPr>
              <a:t>Purpose:  </a:t>
            </a:r>
          </a:p>
          <a:p>
            <a:pPr marL="457200" indent="-457200" eaLnBrk="1" hangingPunct="1">
              <a:spcAft>
                <a:spcPct val="75000"/>
              </a:spcAft>
              <a:buNone/>
            </a:pPr>
            <a:r>
              <a:rPr lang="en-US" dirty="0" smtClean="0">
                <a:solidFill>
                  <a:srgbClr val="000000"/>
                </a:solidFill>
              </a:rPr>
              <a:t>Clients want to trust that the healthcare system will keep their personal health information private.</a:t>
            </a:r>
          </a:p>
          <a:p>
            <a:pPr marL="457200" indent="-457200" eaLnBrk="1" hangingPunct="1">
              <a:spcAft>
                <a:spcPct val="75000"/>
              </a:spcAft>
              <a:buFont typeface="Wingdings" pitchFamily="2" charset="2"/>
              <a:buChar char="v"/>
            </a:pPr>
            <a:r>
              <a:rPr lang="en-US" dirty="0" smtClean="0">
                <a:solidFill>
                  <a:srgbClr val="000000"/>
                </a:solidFill>
              </a:rPr>
              <a:t>Privacy Rule essentially controls the use and disclosure of what is know as protected health information (PHI).</a:t>
            </a:r>
          </a:p>
          <a:p>
            <a:pPr marL="457200" indent="-457200" eaLnBrk="1" hangingPunct="1">
              <a:spcAft>
                <a:spcPct val="75000"/>
              </a:spcAft>
              <a:buFont typeface="Wingdings" pitchFamily="2" charset="2"/>
              <a:buChar char="v"/>
            </a:pPr>
            <a:r>
              <a:rPr lang="en-US" dirty="0" smtClean="0">
                <a:solidFill>
                  <a:srgbClr val="000000"/>
                </a:solidFill>
              </a:rPr>
              <a:t>Security Rule focuses on requirements for covered entities (including providers) to protect and safeguard the confidentiality of healthcare information. This specifically addresses the transmission, storage and receipt of data.</a:t>
            </a:r>
          </a:p>
          <a:p>
            <a:pPr marL="457200" indent="-457200" eaLnBrk="1" hangingPunct="1">
              <a:spcAft>
                <a:spcPct val="75000"/>
              </a:spcAft>
              <a:buFont typeface="Wingdings" pitchFamily="2" charset="2"/>
              <a:buChar char="v"/>
            </a:pPr>
            <a:r>
              <a:rPr lang="en-US" dirty="0" smtClean="0">
                <a:solidFill>
                  <a:srgbClr val="000000"/>
                </a:solidFill>
              </a:rPr>
              <a:t>TPO (</a:t>
            </a:r>
            <a:r>
              <a:rPr lang="en-US" i="1" u="sng" dirty="0" smtClean="0">
                <a:solidFill>
                  <a:srgbClr val="000000"/>
                </a:solidFill>
              </a:rPr>
              <a:t>T</a:t>
            </a:r>
            <a:r>
              <a:rPr lang="en-US" dirty="0" smtClean="0">
                <a:solidFill>
                  <a:srgbClr val="000000"/>
                </a:solidFill>
              </a:rPr>
              <a:t>reatment, </a:t>
            </a:r>
            <a:r>
              <a:rPr lang="en-US" i="1" u="sng" dirty="0" smtClean="0">
                <a:solidFill>
                  <a:srgbClr val="000000"/>
                </a:solidFill>
              </a:rPr>
              <a:t>P</a:t>
            </a:r>
            <a:r>
              <a:rPr lang="en-US" dirty="0" smtClean="0">
                <a:solidFill>
                  <a:srgbClr val="000000"/>
                </a:solidFill>
              </a:rPr>
              <a:t>ayment, </a:t>
            </a:r>
            <a:r>
              <a:rPr lang="en-US" i="1" u="sng" dirty="0" smtClean="0">
                <a:solidFill>
                  <a:srgbClr val="000000"/>
                </a:solidFill>
              </a:rPr>
              <a:t>O</a:t>
            </a:r>
            <a:r>
              <a:rPr lang="en-US" dirty="0" smtClean="0">
                <a:solidFill>
                  <a:srgbClr val="000000"/>
                </a:solidFill>
              </a:rPr>
              <a:t>peration) means entity has the right to use and disclose PHI about a client in order to carry out the TPO.  If any different a written acknowledgement from the I/P/G.  Kept in file on log.</a:t>
            </a:r>
          </a:p>
          <a:p>
            <a:pPr marL="457200" indent="-457200" eaLnBrk="1" hangingPunct="1">
              <a:spcAft>
                <a:spcPct val="75000"/>
              </a:spcAft>
              <a:buFontTx/>
              <a:buAutoNum type="arabicPeriod"/>
            </a:pPr>
            <a:endParaRPr lang="en-US" dirty="0" smtClean="0">
              <a:solidFill>
                <a:srgbClr val="000000"/>
              </a:solidFill>
            </a:endParaRPr>
          </a:p>
          <a:p>
            <a:pPr>
              <a:buNone/>
            </a:pPr>
            <a:endParaRPr lang="en-US" i="1" dirty="0"/>
          </a:p>
        </p:txBody>
      </p:sp>
      <p:sp>
        <p:nvSpPr>
          <p:cNvPr id="156675" name="Text Box 7"/>
          <p:cNvSpPr txBox="1">
            <a:spLocks noChangeArrowheads="1"/>
          </p:cNvSpPr>
          <p:nvPr/>
        </p:nvSpPr>
        <p:spPr bwMode="auto">
          <a:xfrm>
            <a:off x="433417" y="1226193"/>
            <a:ext cx="8274051" cy="369332"/>
          </a:xfrm>
          <a:prstGeom prst="rect">
            <a:avLst/>
          </a:prstGeom>
          <a:noFill/>
          <a:ln w="9525">
            <a:noFill/>
            <a:miter lim="800000"/>
            <a:headEnd/>
            <a:tailEnd/>
          </a:ln>
          <a:scene3d>
            <a:camera prst="orthographicFront">
              <a:rot lat="0" lon="21299999" rev="0"/>
            </a:camera>
            <a:lightRig rig="threePt" dir="t"/>
          </a:scene3d>
        </p:spPr>
        <p:txBody>
          <a:bodyPr wrap="square">
            <a:spAutoFit/>
          </a:bodyPr>
          <a:lstStyle/>
          <a:p>
            <a:pPr marL="457200" indent="-457200" eaLnBrk="1" hangingPunct="1">
              <a:spcAft>
                <a:spcPct val="75000"/>
              </a:spcAft>
              <a:buFontTx/>
              <a:buNone/>
            </a:pPr>
            <a:r>
              <a:rPr lang="en-US" dirty="0" smtClean="0">
                <a:solidFill>
                  <a:srgbClr val="000000"/>
                </a:solidFill>
              </a:rPr>
              <a:t>What does HIPAA stand for and what is its purpose?</a:t>
            </a:r>
            <a:endParaRPr lang="en-US"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amond(in)">
                                      <p:cBhvr>
                                        <p:cTn id="13" dur="2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diamond(in)">
                                      <p:cBhvr>
                                        <p:cTn id="18" dur="2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amond(in)">
                                      <p:cBhvr>
                                        <p:cTn id="23" dur="2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diamond(in)">
                                      <p:cBhvr>
                                        <p:cTn id="28" dur="20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diamond(in)">
                                      <p:cBhvr>
                                        <p:cTn id="33" dur="20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diamond(in)">
                                      <p:cBhvr>
                                        <p:cTn id="38"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66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478564" y="664480"/>
            <a:ext cx="8229600" cy="609600"/>
          </a:xfrm>
        </p:spPr>
        <p:txBody>
          <a:bodyPr/>
          <a:lstStyle/>
          <a:p>
            <a:pPr eaLnBrk="1" hangingPunct="1"/>
            <a:r>
              <a:rPr lang="en-US" sz="2600" b="1" dirty="0" smtClean="0"/>
              <a:t>*******     NORMALIZATION        *******</a:t>
            </a:r>
          </a:p>
        </p:txBody>
      </p:sp>
      <p:sp>
        <p:nvSpPr>
          <p:cNvPr id="161795" name="Text Box 7"/>
          <p:cNvSpPr txBox="1">
            <a:spLocks noChangeArrowheads="1"/>
          </p:cNvSpPr>
          <p:nvPr/>
        </p:nvSpPr>
        <p:spPr bwMode="auto">
          <a:xfrm>
            <a:off x="544511" y="1274080"/>
            <a:ext cx="8274051" cy="461665"/>
          </a:xfrm>
          <a:prstGeom prst="rect">
            <a:avLst/>
          </a:prstGeom>
          <a:noFill/>
          <a:ln w="9525">
            <a:noFill/>
            <a:miter lim="800000"/>
            <a:headEnd/>
            <a:tailEnd/>
          </a:ln>
        </p:spPr>
        <p:txBody>
          <a:bodyPr>
            <a:spAutoFit/>
          </a:bodyPr>
          <a:lstStyle/>
          <a:p>
            <a:pPr eaLnBrk="1" hangingPunct="1">
              <a:spcAft>
                <a:spcPct val="75000"/>
              </a:spcAft>
              <a:buFontTx/>
              <a:buNone/>
            </a:pPr>
            <a:r>
              <a:rPr lang="en-US" sz="2400" i="1" dirty="0" smtClean="0">
                <a:solidFill>
                  <a:srgbClr val="000000"/>
                </a:solidFill>
              </a:rPr>
              <a:t>What </a:t>
            </a:r>
            <a:r>
              <a:rPr lang="en-US" sz="2400" i="1" dirty="0">
                <a:solidFill>
                  <a:srgbClr val="000000"/>
                </a:solidFill>
              </a:rPr>
              <a:t>is </a:t>
            </a:r>
            <a:r>
              <a:rPr lang="en-US" sz="2400" i="1" dirty="0" smtClean="0">
                <a:solidFill>
                  <a:srgbClr val="000000"/>
                </a:solidFill>
              </a:rPr>
              <a:t>normalization?</a:t>
            </a:r>
            <a:endParaRPr lang="en-US" sz="2400" i="1" dirty="0">
              <a:solidFill>
                <a:srgbClr val="000000"/>
              </a:solidFill>
            </a:endParaRPr>
          </a:p>
        </p:txBody>
      </p:sp>
      <p:sp>
        <p:nvSpPr>
          <p:cNvPr id="161796" name="Text Box 8"/>
          <p:cNvSpPr txBox="1">
            <a:spLocks noChangeArrowheads="1"/>
          </p:cNvSpPr>
          <p:nvPr/>
        </p:nvSpPr>
        <p:spPr bwMode="auto">
          <a:xfrm>
            <a:off x="544512" y="1855098"/>
            <a:ext cx="7947589" cy="3754874"/>
          </a:xfrm>
          <a:prstGeom prst="rect">
            <a:avLst/>
          </a:prstGeom>
          <a:noFill/>
          <a:ln w="9525">
            <a:noFill/>
            <a:miter lim="800000"/>
            <a:headEnd/>
            <a:tailEnd/>
          </a:ln>
        </p:spPr>
        <p:txBody>
          <a:bodyPr wrap="square">
            <a:spAutoFit/>
          </a:bodyPr>
          <a:lstStyle/>
          <a:p>
            <a:pPr marL="457200" indent="-457200" eaLnBrk="1" hangingPunct="1">
              <a:spcAft>
                <a:spcPct val="75000"/>
              </a:spcAft>
              <a:buFontTx/>
              <a:buNone/>
            </a:pPr>
            <a:r>
              <a:rPr lang="en-US" sz="2000" dirty="0" smtClean="0">
                <a:solidFill>
                  <a:srgbClr val="000000"/>
                </a:solidFill>
              </a:rPr>
              <a:t>Normalization implies an effort to provide people with disabilities with the most normal experience possible in all life areas that are age appropriate.  It spans living areas to work areas to leisure and recreational activities to shopping.  Unfortunately, several barriers have hindered people with disabilities from living as normal a life as possible.  </a:t>
            </a:r>
          </a:p>
          <a:p>
            <a:pPr marL="457200" indent="-457200" eaLnBrk="1" hangingPunct="1">
              <a:spcAft>
                <a:spcPct val="75000"/>
              </a:spcAft>
              <a:buFontTx/>
              <a:buNone/>
            </a:pPr>
            <a:r>
              <a:rPr lang="en-US" sz="2000" dirty="0" smtClean="0">
                <a:solidFill>
                  <a:srgbClr val="000000"/>
                </a:solidFill>
              </a:rPr>
              <a:t>The main ones are devalued roles and negative misconceptions.  </a:t>
            </a:r>
          </a:p>
          <a:p>
            <a:pPr marL="457200" indent="-457200" eaLnBrk="1" hangingPunct="1">
              <a:spcAft>
                <a:spcPct val="75000"/>
              </a:spcAft>
              <a:buFontTx/>
              <a:buNone/>
            </a:pPr>
            <a:r>
              <a:rPr lang="en-US" sz="2000" dirty="0" smtClean="0">
                <a:solidFill>
                  <a:srgbClr val="000000"/>
                </a:solidFill>
              </a:rPr>
              <a:t>Try reversing devalued roles and life styles and adding value to people’s lives.  In doing this you must get your thinking right first with the age appropriateness of the client.</a:t>
            </a:r>
            <a:endParaRPr lang="en-US" sz="2000"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ox(in)">
                                      <p:cBhvr>
                                        <p:cTn id="7" dur="500"/>
                                        <p:tgtEl>
                                          <p:spTgt spid="1617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1795"/>
                                        </p:tgtEl>
                                        <p:attrNameLst>
                                          <p:attrName>style.visibility</p:attrName>
                                        </p:attrNameLst>
                                      </p:cBhvr>
                                      <p:to>
                                        <p:strVal val="visible"/>
                                      </p:to>
                                    </p:set>
                                    <p:anim calcmode="lin" valueType="num">
                                      <p:cBhvr additive="base">
                                        <p:cTn id="12" dur="500" fill="hold"/>
                                        <p:tgtEl>
                                          <p:spTgt spid="161795"/>
                                        </p:tgtEl>
                                        <p:attrNameLst>
                                          <p:attrName>ppt_x</p:attrName>
                                        </p:attrNameLst>
                                      </p:cBhvr>
                                      <p:tavLst>
                                        <p:tav tm="0">
                                          <p:val>
                                            <p:strVal val="#ppt_x"/>
                                          </p:val>
                                        </p:tav>
                                        <p:tav tm="100000">
                                          <p:val>
                                            <p:strVal val="#ppt_x"/>
                                          </p:val>
                                        </p:tav>
                                      </p:tavLst>
                                    </p:anim>
                                    <p:anim calcmode="lin" valueType="num">
                                      <p:cBhvr additive="base">
                                        <p:cTn id="13" dur="500" fill="hold"/>
                                        <p:tgtEl>
                                          <p:spTgt spid="1617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61796"/>
                                        </p:tgtEl>
                                        <p:attrNameLst>
                                          <p:attrName>style.visibility</p:attrName>
                                        </p:attrNameLst>
                                      </p:cBhvr>
                                      <p:to>
                                        <p:strVal val="visible"/>
                                      </p:to>
                                    </p:set>
                                    <p:animEffect transition="in" filter="circle(in)">
                                      <p:cBhvr>
                                        <p:cTn id="18" dur="20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p:bldP spid="16179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008563" y="5435600"/>
            <a:ext cx="4135437" cy="600075"/>
          </a:xfrm>
        </p:spPr>
        <p:txBody>
          <a:bodyPr>
            <a:normAutofit fontScale="90000"/>
          </a:bodyPr>
          <a:lstStyle/>
          <a:p>
            <a:pPr eaLnBrk="1" hangingPunct="1"/>
            <a:r>
              <a:rPr lang="en-US" dirty="0" smtClean="0"/>
              <a:t>What is the goal?</a:t>
            </a:r>
          </a:p>
        </p:txBody>
      </p:sp>
      <p:sp>
        <p:nvSpPr>
          <p:cNvPr id="19459" name="Rectangle 3"/>
          <p:cNvSpPr>
            <a:spLocks noGrp="1" noChangeArrowheads="1"/>
          </p:cNvSpPr>
          <p:nvPr>
            <p:ph idx="4294967295"/>
          </p:nvPr>
        </p:nvSpPr>
        <p:spPr>
          <a:xfrm>
            <a:off x="712788" y="315913"/>
            <a:ext cx="8431212" cy="4659312"/>
          </a:xfrm>
        </p:spPr>
        <p:txBody>
          <a:bodyPr>
            <a:normAutofit fontScale="92500" lnSpcReduction="10000"/>
          </a:bodyPr>
          <a:lstStyle/>
          <a:p>
            <a:pPr eaLnBrk="1" hangingPunct="1">
              <a:spcAft>
                <a:spcPct val="75000"/>
              </a:spcAft>
            </a:pPr>
            <a:r>
              <a:rPr lang="en-US" sz="4000" dirty="0" smtClean="0">
                <a:solidFill>
                  <a:srgbClr val="000000"/>
                </a:solidFill>
              </a:rPr>
              <a:t>The goal of this course is to effectively educate the employees of the Lawrence County Cooperative School on the required training topics set by DDS.</a:t>
            </a:r>
          </a:p>
          <a:p>
            <a:pPr eaLnBrk="1" hangingPunct="1">
              <a:spcAft>
                <a:spcPct val="75000"/>
              </a:spcAft>
              <a:buFontTx/>
              <a:buNone/>
            </a:pPr>
            <a:r>
              <a:rPr lang="en-US" dirty="0" smtClean="0">
                <a:solidFill>
                  <a:srgbClr val="000000"/>
                </a:solidFill>
              </a:rPr>
              <a:t>***Keep in mind as you review the following information on these topics it allows you, as an employee, to be more successful and educated in your position.   </a:t>
            </a:r>
          </a:p>
        </p:txBody>
      </p:sp>
      <p:pic>
        <p:nvPicPr>
          <p:cNvPr id="6148" name="Picture 13"/>
          <p:cNvPicPr>
            <a:picLocks noChangeAspect="1" noChangeArrowheads="1"/>
          </p:cNvPicPr>
          <p:nvPr/>
        </p:nvPicPr>
        <p:blipFill>
          <a:blip r:embed="rId4"/>
          <a:srcRect/>
          <a:stretch>
            <a:fillRect/>
          </a:stretch>
        </p:blipFill>
        <p:spPr bwMode="auto">
          <a:xfrm>
            <a:off x="7442199" y="4024973"/>
            <a:ext cx="1430339" cy="1154112"/>
          </a:xfrm>
          <a:prstGeom prst="rect">
            <a:avLst/>
          </a:prstGeom>
          <a:noFill/>
          <a:ln w="9525">
            <a:noFill/>
            <a:miter lim="800000"/>
            <a:headEnd/>
            <a:tailEnd/>
          </a:ln>
        </p:spPr>
      </p:pic>
    </p:spTree>
    <p:custDataLst>
      <p:tags r:id="rId1"/>
    </p:custDataLst>
  </p:cSld>
  <p:clrMapOvr>
    <a:masterClrMapping/>
  </p:clrMapOvr>
  <p:transition spd="med" advTm="3829">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Top)">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slide(fromTop)">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2127565" y="469970"/>
            <a:ext cx="6735778" cy="986827"/>
          </a:xfrm>
        </p:spPr>
        <p:txBody>
          <a:bodyPr>
            <a:normAutofit fontScale="90000"/>
          </a:bodyPr>
          <a:lstStyle/>
          <a:p>
            <a:pPr eaLnBrk="1" hangingPunct="1"/>
            <a:r>
              <a:rPr lang="en-US" sz="2600" dirty="0" smtClean="0"/>
              <a:t>DDS Service Policy- Maltreatment Prevention, Reporting Alleged Maltreatment of children and adults and Investigation</a:t>
            </a:r>
          </a:p>
        </p:txBody>
      </p:sp>
      <p:sp>
        <p:nvSpPr>
          <p:cNvPr id="163843" name="Text Box 7"/>
          <p:cNvSpPr txBox="1">
            <a:spLocks noChangeArrowheads="1"/>
          </p:cNvSpPr>
          <p:nvPr/>
        </p:nvSpPr>
        <p:spPr bwMode="auto">
          <a:xfrm>
            <a:off x="419351" y="1766742"/>
            <a:ext cx="8274051" cy="1200150"/>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As previously reviewed, as employee of LCCS, you are mandated by law to immediately report any suspicion of abuse whether it be physical, mental or sexual.</a:t>
            </a:r>
          </a:p>
        </p:txBody>
      </p:sp>
      <p:sp>
        <p:nvSpPr>
          <p:cNvPr id="163844" name="Text Box 8"/>
          <p:cNvSpPr txBox="1">
            <a:spLocks noChangeArrowheads="1"/>
          </p:cNvSpPr>
          <p:nvPr/>
        </p:nvSpPr>
        <p:spPr bwMode="auto">
          <a:xfrm>
            <a:off x="506837" y="4229728"/>
            <a:ext cx="8213725" cy="1938992"/>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At any time if you suspect abuse you are to contact your supervisor immediately and inform him/her of the situation. You may also call the confidential hotline. For children call 1–800-482-5964 and for adults the hotline number is 1-800-482-8049.</a:t>
            </a:r>
          </a:p>
        </p:txBody>
      </p:sp>
      <p:sp>
        <p:nvSpPr>
          <p:cNvPr id="2" name="Rectangle 1"/>
          <p:cNvSpPr/>
          <p:nvPr/>
        </p:nvSpPr>
        <p:spPr>
          <a:xfrm>
            <a:off x="431892" y="3029399"/>
            <a:ext cx="8069309" cy="1200329"/>
          </a:xfrm>
          <a:prstGeom prst="rect">
            <a:avLst/>
          </a:prstGeom>
        </p:spPr>
        <p:txBody>
          <a:bodyPr wrap="square">
            <a:spAutoFit/>
          </a:bodyPr>
          <a:lstStyle/>
          <a:p>
            <a:pPr>
              <a:buNone/>
            </a:pPr>
            <a:r>
              <a:rPr lang="en-US" b="1" dirty="0" smtClean="0">
                <a:latin typeface="Times New Roman"/>
                <a:ea typeface="Times New Roman"/>
              </a:rPr>
              <a:t>LCCS provides you as an employee with </a:t>
            </a:r>
            <a:r>
              <a:rPr lang="en-US" b="1" smtClean="0">
                <a:latin typeface="Times New Roman"/>
                <a:ea typeface="Times New Roman"/>
              </a:rPr>
              <a:t>a 1090 and 1106 </a:t>
            </a:r>
            <a:r>
              <a:rPr lang="en-US" b="1" dirty="0" smtClean="0">
                <a:latin typeface="Times New Roman"/>
                <a:ea typeface="Times New Roman"/>
              </a:rPr>
              <a:t>packets upon hire which includes more information.  A incident form is enclosed as well as supervisors maintain them on file that you as an employee must complete and turned in timely manner based upon type of report.</a:t>
            </a:r>
            <a:endParaRPr lang="en-US" dirty="0"/>
          </a:p>
        </p:txBody>
      </p:sp>
      <p:pic>
        <p:nvPicPr>
          <p:cNvPr id="6" name="Picture 33"/>
          <p:cNvPicPr>
            <a:picLocks noChangeAspect="1" noChangeArrowheads="1"/>
          </p:cNvPicPr>
          <p:nvPr/>
        </p:nvPicPr>
        <p:blipFill>
          <a:blip r:embed="rId3"/>
          <a:srcRect/>
          <a:stretch>
            <a:fillRect/>
          </a:stretch>
        </p:blipFill>
        <p:spPr bwMode="auto">
          <a:xfrm>
            <a:off x="519380" y="146191"/>
            <a:ext cx="1453318" cy="1453316"/>
          </a:xfrm>
          <a:prstGeom prst="rect">
            <a:avLst/>
          </a:prstGeom>
          <a:noFill/>
          <a:ln w="9525">
            <a:noFill/>
            <a:miter lim="800000"/>
            <a:headEnd/>
            <a:tailEnd/>
          </a:ln>
        </p:spPr>
      </p:pic>
      <p:sp>
        <p:nvSpPr>
          <p:cNvPr id="4" name="Rectangle 3"/>
          <p:cNvSpPr/>
          <p:nvPr/>
        </p:nvSpPr>
        <p:spPr>
          <a:xfrm>
            <a:off x="1976267" y="6176935"/>
            <a:ext cx="5536194" cy="369332"/>
          </a:xfrm>
          <a:prstGeom prst="rect">
            <a:avLst/>
          </a:prstGeom>
        </p:spPr>
        <p:txBody>
          <a:bodyPr wrap="square">
            <a:spAutoFit/>
          </a:bodyPr>
          <a:lstStyle/>
          <a:p>
            <a:pPr eaLnBrk="1" hangingPunct="1">
              <a:spcAft>
                <a:spcPct val="75000"/>
              </a:spcAft>
              <a:buFontTx/>
              <a:buNone/>
            </a:pPr>
            <a:r>
              <a:rPr lang="en-US" dirty="0">
                <a:solidFill>
                  <a:srgbClr val="000000"/>
                </a:solidFill>
              </a:rPr>
              <a:t>Let’s look at some ways we can identify abuse: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40" y="246183"/>
            <a:ext cx="8229600" cy="1137139"/>
          </a:xfrm>
        </p:spPr>
        <p:txBody>
          <a:bodyPr>
            <a:normAutofit fontScale="90000"/>
          </a:bodyPr>
          <a:lstStyle/>
          <a:p>
            <a:r>
              <a:rPr lang="en-US" b="1" dirty="0" smtClean="0"/>
              <a:t>Identifying Abuse and Neglect</a:t>
            </a:r>
            <a:br>
              <a:rPr lang="en-US" b="1" dirty="0" smtClean="0"/>
            </a:br>
            <a:r>
              <a:rPr lang="en-US" sz="2000" dirty="0" smtClean="0"/>
              <a:t>Physical and Behavioral Indicators of </a:t>
            </a:r>
            <a:r>
              <a:rPr lang="en-US" sz="2000" dirty="0"/>
              <a:t>C</a:t>
            </a:r>
            <a:r>
              <a:rPr lang="en-US" sz="2000" dirty="0" smtClean="0"/>
              <a:t>hild Abuse and Neglect</a:t>
            </a:r>
            <a:r>
              <a:rPr lang="en-US" dirty="0" smtClean="0"/>
              <a:t/>
            </a:r>
            <a:br>
              <a:rPr lang="en-US" dirty="0" smtClean="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66287136"/>
              </p:ext>
            </p:extLst>
          </p:nvPr>
        </p:nvGraphicFramePr>
        <p:xfrm>
          <a:off x="550982" y="1397001"/>
          <a:ext cx="8100649" cy="4980352"/>
        </p:xfrm>
        <a:graphic>
          <a:graphicData uri="http://schemas.openxmlformats.org/drawingml/2006/table">
            <a:tbl>
              <a:tblPr firstRow="1" bandRow="1">
                <a:tableStyleId>{ED083AE6-46FA-4A59-8FB0-9F97EB10719F}</a:tableStyleId>
              </a:tblPr>
              <a:tblGrid>
                <a:gridCol w="2547816"/>
                <a:gridCol w="2547816"/>
                <a:gridCol w="3005017"/>
              </a:tblGrid>
              <a:tr h="479122">
                <a:tc gridSpan="3">
                  <a:txBody>
                    <a:bodyPr/>
                    <a:lstStyle/>
                    <a:p>
                      <a:r>
                        <a:rPr lang="en-US" sz="1600" b="1" dirty="0" smtClean="0">
                          <a:solidFill>
                            <a:srgbClr val="000000"/>
                          </a:solidFill>
                        </a:rPr>
                        <a:t>PHYSICAL</a:t>
                      </a:r>
                      <a:r>
                        <a:rPr lang="en-US" sz="1600" b="1" baseline="0" dirty="0" smtClean="0">
                          <a:solidFill>
                            <a:srgbClr val="000000"/>
                          </a:solidFill>
                        </a:rPr>
                        <a:t> AND BEHAVIORAL INDICATORS OF </a:t>
                      </a:r>
                      <a:r>
                        <a:rPr lang="en-US" sz="1600" b="1" u="sng" baseline="0" dirty="0" smtClean="0">
                          <a:solidFill>
                            <a:srgbClr val="000000"/>
                          </a:solidFill>
                        </a:rPr>
                        <a:t>PHYSICAL ABUSE</a:t>
                      </a:r>
                      <a:r>
                        <a:rPr lang="en-US" sz="1600" b="1" u="none" baseline="0" dirty="0" smtClean="0">
                          <a:solidFill>
                            <a:srgbClr val="000000"/>
                          </a:solidFill>
                        </a:rPr>
                        <a:t>*</a:t>
                      </a:r>
                      <a:endParaRPr lang="en-US" sz="1600" b="1" dirty="0">
                        <a:solidFill>
                          <a:srgbClr val="000000"/>
                        </a:solidFill>
                      </a:endParaRPr>
                    </a:p>
                  </a:txBody>
                  <a:tcPr/>
                </a:tc>
                <a:tc hMerge="1">
                  <a:txBody>
                    <a:bodyPr/>
                    <a:lstStyle/>
                    <a:p>
                      <a:endParaRPr lang="en-US" dirty="0"/>
                    </a:p>
                  </a:txBody>
                  <a:tcPr/>
                </a:tc>
                <a:tc hMerge="1">
                  <a:txBody>
                    <a:bodyPr/>
                    <a:lstStyle/>
                    <a:p>
                      <a:endParaRPr lang="en-US" dirty="0"/>
                    </a:p>
                  </a:txBody>
                  <a:tcPr/>
                </a:tc>
              </a:tr>
              <a:tr h="347643">
                <a:tc gridSpan="3">
                  <a:txBody>
                    <a:bodyPr/>
                    <a:lstStyle/>
                    <a:p>
                      <a:r>
                        <a:rPr lang="en-US" sz="1400" dirty="0" smtClean="0">
                          <a:solidFill>
                            <a:srgbClr val="000000"/>
                          </a:solidFill>
                        </a:rPr>
                        <a:t>Physical</a:t>
                      </a:r>
                      <a:r>
                        <a:rPr lang="en-US" sz="1400" baseline="0" dirty="0" smtClean="0">
                          <a:solidFill>
                            <a:srgbClr val="000000"/>
                          </a:solidFill>
                        </a:rPr>
                        <a:t> Indicators                         Behavioral Indicators of Child        Behavioral Indicators of Caregivers</a:t>
                      </a:r>
                      <a:endParaRPr lang="en-US" sz="1400" dirty="0">
                        <a:solidFill>
                          <a:srgbClr val="000000"/>
                        </a:solidFill>
                      </a:endParaRPr>
                    </a:p>
                  </a:txBody>
                  <a:tcPr/>
                </a:tc>
                <a:tc hMerge="1">
                  <a:txBody>
                    <a:bodyPr/>
                    <a:lstStyle/>
                    <a:p>
                      <a:endParaRPr lang="en-US" dirty="0"/>
                    </a:p>
                  </a:txBody>
                  <a:tcPr/>
                </a:tc>
                <a:tc hMerge="1">
                  <a:txBody>
                    <a:bodyPr/>
                    <a:lstStyle/>
                    <a:p>
                      <a:endParaRPr lang="en-US" dirty="0"/>
                    </a:p>
                  </a:txBody>
                  <a:tcPr/>
                </a:tc>
              </a:tr>
              <a:tr h="3719834">
                <a:tc>
                  <a:txBody>
                    <a:bodyPr/>
                    <a:lstStyle/>
                    <a:p>
                      <a:r>
                        <a:rPr lang="en-US" sz="1200" b="1" dirty="0" smtClean="0">
                          <a:solidFill>
                            <a:srgbClr val="000000"/>
                          </a:solidFill>
                        </a:rPr>
                        <a:t>Unexplained</a:t>
                      </a:r>
                      <a:r>
                        <a:rPr lang="en-US" sz="1200" b="1" baseline="0" dirty="0" smtClean="0">
                          <a:solidFill>
                            <a:srgbClr val="000000"/>
                          </a:solidFill>
                        </a:rPr>
                        <a:t> bruises and welts:</a:t>
                      </a:r>
                    </a:p>
                    <a:p>
                      <a:r>
                        <a:rPr lang="en-US" sz="1100" baseline="0" dirty="0" smtClean="0">
                          <a:solidFill>
                            <a:srgbClr val="000000"/>
                          </a:solidFill>
                        </a:rPr>
                        <a:t>on face, lips, and mouth</a:t>
                      </a:r>
                    </a:p>
                    <a:p>
                      <a:r>
                        <a:rPr lang="en-US" sz="1100" baseline="0" dirty="0" smtClean="0">
                          <a:solidFill>
                            <a:srgbClr val="000000"/>
                          </a:solidFill>
                        </a:rPr>
                        <a:t>on torso, back, buttocks, and thighs</a:t>
                      </a:r>
                    </a:p>
                    <a:p>
                      <a:r>
                        <a:rPr lang="en-US" sz="1100" baseline="0" dirty="0" smtClean="0">
                          <a:solidFill>
                            <a:srgbClr val="000000"/>
                          </a:solidFill>
                        </a:rPr>
                        <a:t>in various stages of healing</a:t>
                      </a:r>
                    </a:p>
                    <a:p>
                      <a:r>
                        <a:rPr lang="en-US" sz="1100" baseline="0" dirty="0" smtClean="0">
                          <a:solidFill>
                            <a:srgbClr val="000000"/>
                          </a:solidFill>
                        </a:rPr>
                        <a:t>reflecting shape of article used to inflict</a:t>
                      </a:r>
                    </a:p>
                    <a:p>
                      <a:r>
                        <a:rPr lang="en-US" sz="1100" baseline="0" dirty="0" smtClean="0">
                          <a:solidFill>
                            <a:srgbClr val="000000"/>
                          </a:solidFill>
                        </a:rPr>
                        <a:t>Regularly appear after absence, weekend, or vacations</a:t>
                      </a:r>
                    </a:p>
                    <a:p>
                      <a:r>
                        <a:rPr lang="en-US" sz="1200" b="1" baseline="0" dirty="0" smtClean="0">
                          <a:solidFill>
                            <a:srgbClr val="000000"/>
                          </a:solidFill>
                        </a:rPr>
                        <a:t>Unexplained burns:</a:t>
                      </a:r>
                    </a:p>
                    <a:p>
                      <a:r>
                        <a:rPr lang="en-US" sz="1100" b="0" baseline="0" dirty="0" smtClean="0">
                          <a:solidFill>
                            <a:srgbClr val="000000"/>
                          </a:solidFill>
                        </a:rPr>
                        <a:t>cigar or cigarette burns</a:t>
                      </a:r>
                    </a:p>
                    <a:p>
                      <a:r>
                        <a:rPr lang="en-US" sz="1100" b="0" baseline="0" dirty="0" smtClean="0">
                          <a:solidFill>
                            <a:srgbClr val="000000"/>
                          </a:solidFill>
                        </a:rPr>
                        <a:t>patterned like electric burner or iron</a:t>
                      </a:r>
                    </a:p>
                    <a:p>
                      <a:r>
                        <a:rPr lang="en-US" sz="1100" b="0" baseline="0" dirty="0" smtClean="0">
                          <a:solidFill>
                            <a:srgbClr val="000000"/>
                          </a:solidFill>
                        </a:rPr>
                        <a:t>rope burns on arms, legs, neck, or torso</a:t>
                      </a:r>
                    </a:p>
                    <a:p>
                      <a:r>
                        <a:rPr lang="en-US" sz="1200" b="1" baseline="0" dirty="0" smtClean="0">
                          <a:solidFill>
                            <a:srgbClr val="000000"/>
                          </a:solidFill>
                        </a:rPr>
                        <a:t>Unexplained fractures:</a:t>
                      </a:r>
                    </a:p>
                    <a:p>
                      <a:r>
                        <a:rPr lang="en-US" sz="1100" b="0" baseline="0" dirty="0" smtClean="0">
                          <a:solidFill>
                            <a:srgbClr val="000000"/>
                          </a:solidFill>
                        </a:rPr>
                        <a:t>to skull, nose, or facial structure</a:t>
                      </a:r>
                    </a:p>
                    <a:p>
                      <a:r>
                        <a:rPr lang="en-US" sz="1100" b="0" baseline="0" dirty="0" smtClean="0">
                          <a:solidFill>
                            <a:srgbClr val="000000"/>
                          </a:solidFill>
                        </a:rPr>
                        <a:t>in various stages of healing</a:t>
                      </a:r>
                    </a:p>
                    <a:p>
                      <a:r>
                        <a:rPr lang="en-US" sz="1100" b="0" baseline="0" dirty="0" smtClean="0">
                          <a:solidFill>
                            <a:srgbClr val="000000"/>
                          </a:solidFill>
                        </a:rPr>
                        <a:t>multiple or spinal fractures</a:t>
                      </a:r>
                    </a:p>
                    <a:p>
                      <a:r>
                        <a:rPr lang="en-US" sz="1200" b="1" baseline="0" dirty="0" smtClean="0">
                          <a:solidFill>
                            <a:srgbClr val="000000"/>
                          </a:solidFill>
                        </a:rPr>
                        <a:t>Unexplained lacerations or abrasions:</a:t>
                      </a:r>
                    </a:p>
                    <a:p>
                      <a:r>
                        <a:rPr lang="en-US" sz="1100" b="0" baseline="0" dirty="0" smtClean="0">
                          <a:solidFill>
                            <a:srgbClr val="000000"/>
                          </a:solidFill>
                        </a:rPr>
                        <a:t>to mouth, lips, gums, or eyes</a:t>
                      </a:r>
                    </a:p>
                    <a:p>
                      <a:r>
                        <a:rPr lang="en-US" sz="1100" b="0" baseline="0" dirty="0" smtClean="0">
                          <a:solidFill>
                            <a:srgbClr val="000000"/>
                          </a:solidFill>
                        </a:rPr>
                        <a:t>to external genital area</a:t>
                      </a:r>
                    </a:p>
                    <a:p>
                      <a:r>
                        <a:rPr lang="en-US" sz="1100" b="0" baseline="0" dirty="0" smtClean="0">
                          <a:solidFill>
                            <a:srgbClr val="000000"/>
                          </a:solidFill>
                        </a:rPr>
                        <a:t>human bite marks</a:t>
                      </a:r>
                    </a:p>
                    <a:p>
                      <a:r>
                        <a:rPr lang="en-US" sz="1100" b="0" baseline="0" dirty="0" smtClean="0">
                          <a:solidFill>
                            <a:srgbClr val="000000"/>
                          </a:solidFill>
                        </a:rPr>
                        <a:t> bad spots</a:t>
                      </a:r>
                    </a:p>
                  </a:txBody>
                  <a:tcPr/>
                </a:tc>
                <a:tc>
                  <a:txBody>
                    <a:bodyPr/>
                    <a:lstStyle/>
                    <a:p>
                      <a:pPr marL="171450" indent="-171450">
                        <a:buFont typeface="Wingdings" pitchFamily="2" charset="2"/>
                        <a:buChar char="Ø"/>
                      </a:pPr>
                      <a:r>
                        <a:rPr lang="en-US" sz="1200" dirty="0" smtClean="0">
                          <a:solidFill>
                            <a:srgbClr val="000000"/>
                          </a:solidFill>
                        </a:rPr>
                        <a:t>Wary of adult contacts, apprehensive when other children</a:t>
                      </a:r>
                      <a:r>
                        <a:rPr lang="en-US" sz="1200" baseline="0" dirty="0" smtClean="0">
                          <a:solidFill>
                            <a:srgbClr val="000000"/>
                          </a:solidFill>
                        </a:rPr>
                        <a:t> cry.</a:t>
                      </a:r>
                    </a:p>
                    <a:p>
                      <a:pPr marL="171450" indent="-171450">
                        <a:buFont typeface="Wingdings" pitchFamily="2" charset="2"/>
                        <a:buChar char="Ø"/>
                      </a:pPr>
                      <a:r>
                        <a:rPr lang="en-US" sz="1200" baseline="0" dirty="0" smtClean="0">
                          <a:solidFill>
                            <a:srgbClr val="000000"/>
                          </a:solidFill>
                        </a:rPr>
                        <a:t>Aggressiveness or withdrawal</a:t>
                      </a:r>
                    </a:p>
                    <a:p>
                      <a:pPr marL="171450" indent="-171450">
                        <a:buFont typeface="Wingdings" pitchFamily="2" charset="2"/>
                        <a:buChar char="Ø"/>
                      </a:pPr>
                      <a:r>
                        <a:rPr lang="en-US" sz="1200" dirty="0" smtClean="0">
                          <a:solidFill>
                            <a:srgbClr val="000000"/>
                          </a:solidFill>
                        </a:rPr>
                        <a:t>Overly</a:t>
                      </a:r>
                      <a:r>
                        <a:rPr lang="en-US" sz="1200" baseline="0" dirty="0" smtClean="0">
                          <a:solidFill>
                            <a:srgbClr val="000000"/>
                          </a:solidFill>
                        </a:rPr>
                        <a:t> compliant </a:t>
                      </a:r>
                    </a:p>
                    <a:p>
                      <a:pPr marL="171450" indent="-171450">
                        <a:buFont typeface="Wingdings" pitchFamily="2" charset="2"/>
                        <a:buChar char="Ø"/>
                      </a:pPr>
                      <a:r>
                        <a:rPr lang="en-US" sz="1200" baseline="0" dirty="0" smtClean="0">
                          <a:solidFill>
                            <a:srgbClr val="000000"/>
                          </a:solidFill>
                        </a:rPr>
                        <a:t>Afraid to go home</a:t>
                      </a:r>
                    </a:p>
                    <a:p>
                      <a:pPr marL="171450" indent="-171450">
                        <a:buFont typeface="Wingdings" pitchFamily="2" charset="2"/>
                        <a:buChar char="Ø"/>
                      </a:pPr>
                      <a:r>
                        <a:rPr lang="en-US" sz="1200" baseline="0" dirty="0" smtClean="0">
                          <a:solidFill>
                            <a:srgbClr val="000000"/>
                          </a:solidFill>
                        </a:rPr>
                        <a:t>Reports injury by parents</a:t>
                      </a:r>
                    </a:p>
                    <a:p>
                      <a:pPr marL="171450" indent="-171450">
                        <a:buFont typeface="Wingdings" pitchFamily="2" charset="2"/>
                        <a:buChar char="Ø"/>
                      </a:pPr>
                      <a:r>
                        <a:rPr lang="en-US" sz="1200" baseline="0" dirty="0" smtClean="0">
                          <a:solidFill>
                            <a:srgbClr val="000000"/>
                          </a:solidFill>
                        </a:rPr>
                        <a:t>Exhibits anxiety about normal activities, i.e., napping, toileting </a:t>
                      </a:r>
                    </a:p>
                    <a:p>
                      <a:pPr marL="171450" indent="-171450">
                        <a:buFont typeface="Wingdings" pitchFamily="2" charset="2"/>
                        <a:buChar char="Ø"/>
                      </a:pPr>
                      <a:r>
                        <a:rPr lang="en-US" sz="1200" baseline="0" dirty="0" smtClean="0">
                          <a:solidFill>
                            <a:srgbClr val="000000"/>
                          </a:solidFill>
                        </a:rPr>
                        <a:t>Complains of soreness and moves awkwardly </a:t>
                      </a:r>
                    </a:p>
                    <a:p>
                      <a:pPr marL="171450" indent="-171450">
                        <a:buFont typeface="Wingdings" pitchFamily="2" charset="2"/>
                        <a:buChar char="Ø"/>
                      </a:pPr>
                      <a:r>
                        <a:rPr lang="en-US" sz="1200" baseline="0" dirty="0" smtClean="0">
                          <a:solidFill>
                            <a:srgbClr val="000000"/>
                          </a:solidFill>
                        </a:rPr>
                        <a:t>Destructive to self and others</a:t>
                      </a:r>
                    </a:p>
                    <a:p>
                      <a:pPr marL="171450" indent="-171450">
                        <a:buFont typeface="Wingdings" pitchFamily="2" charset="2"/>
                        <a:buChar char="Ø"/>
                      </a:pPr>
                      <a:r>
                        <a:rPr lang="en-US" sz="1200" baseline="0" dirty="0" smtClean="0">
                          <a:solidFill>
                            <a:srgbClr val="000000"/>
                          </a:solidFill>
                        </a:rPr>
                        <a:t>Accident-prone</a:t>
                      </a:r>
                    </a:p>
                    <a:p>
                      <a:pPr marL="171450" indent="-171450">
                        <a:buFont typeface="Wingdings" pitchFamily="2" charset="2"/>
                        <a:buChar char="Ø"/>
                      </a:pPr>
                      <a:r>
                        <a:rPr lang="en-US" sz="1200" dirty="0" smtClean="0">
                          <a:solidFill>
                            <a:srgbClr val="000000"/>
                          </a:solidFill>
                        </a:rPr>
                        <a:t>Wears clothing that covers body when not</a:t>
                      </a:r>
                      <a:r>
                        <a:rPr lang="en-US" sz="1200" baseline="0" dirty="0" smtClean="0">
                          <a:solidFill>
                            <a:srgbClr val="000000"/>
                          </a:solidFill>
                        </a:rPr>
                        <a:t> appropriate</a:t>
                      </a:r>
                    </a:p>
                    <a:p>
                      <a:pPr marL="171450" indent="-171450">
                        <a:buFont typeface="Wingdings" pitchFamily="2" charset="2"/>
                        <a:buChar char="Ø"/>
                      </a:pPr>
                      <a:r>
                        <a:rPr lang="en-US" sz="1200" baseline="0" dirty="0" smtClean="0">
                          <a:solidFill>
                            <a:srgbClr val="000000"/>
                          </a:solidFill>
                        </a:rPr>
                        <a:t>Chronic runaway</a:t>
                      </a:r>
                    </a:p>
                    <a:p>
                      <a:pPr marL="171450" indent="-171450">
                        <a:buFont typeface="Wingdings" pitchFamily="2" charset="2"/>
                        <a:buChar char="Ø"/>
                      </a:pPr>
                      <a:r>
                        <a:rPr lang="en-US" sz="1200" baseline="0" dirty="0" smtClean="0">
                          <a:solidFill>
                            <a:srgbClr val="000000"/>
                          </a:solidFill>
                        </a:rPr>
                        <a:t>Cannot tolerate physical contact</a:t>
                      </a:r>
                    </a:p>
                    <a:p>
                      <a:pPr marL="171450" indent="-171450">
                        <a:buFont typeface="Wingdings" pitchFamily="2" charset="2"/>
                        <a:buChar char="Ø"/>
                      </a:pPr>
                      <a:r>
                        <a:rPr lang="en-US" sz="1200" dirty="0" smtClean="0">
                          <a:solidFill>
                            <a:srgbClr val="000000"/>
                          </a:solidFill>
                        </a:rPr>
                        <a:t>Seems frightened by parents</a:t>
                      </a:r>
                    </a:p>
                    <a:p>
                      <a:pPr marL="171450" indent="-171450">
                        <a:buFont typeface="Wingdings" pitchFamily="2" charset="2"/>
                        <a:buChar char="Ø"/>
                      </a:pPr>
                      <a:endParaRPr lang="en-US" sz="1200" dirty="0">
                        <a:solidFill>
                          <a:srgbClr val="000000"/>
                        </a:solidFill>
                      </a:endParaRPr>
                    </a:p>
                  </a:txBody>
                  <a:tcPr/>
                </a:tc>
                <a:tc>
                  <a:txBody>
                    <a:bodyPr/>
                    <a:lstStyle/>
                    <a:p>
                      <a:pPr marL="171450" indent="-171450">
                        <a:buFont typeface="Wingdings" pitchFamily="2" charset="2"/>
                        <a:buChar char="Ø"/>
                      </a:pPr>
                      <a:r>
                        <a:rPr lang="en-US" sz="1200" dirty="0" smtClean="0">
                          <a:solidFill>
                            <a:srgbClr val="000000"/>
                          </a:solidFill>
                        </a:rPr>
                        <a:t>Seem unconcerned</a:t>
                      </a:r>
                      <a:r>
                        <a:rPr lang="en-US" sz="1200" baseline="0" dirty="0" smtClean="0">
                          <a:solidFill>
                            <a:srgbClr val="000000"/>
                          </a:solidFill>
                        </a:rPr>
                        <a:t> about child</a:t>
                      </a:r>
                    </a:p>
                    <a:p>
                      <a:pPr marL="171450" indent="-171450">
                        <a:buFont typeface="Wingdings" pitchFamily="2" charset="2"/>
                        <a:buChar char="Ø"/>
                      </a:pPr>
                      <a:r>
                        <a:rPr lang="en-US" sz="1200" baseline="0" dirty="0" smtClean="0">
                          <a:solidFill>
                            <a:srgbClr val="000000"/>
                          </a:solidFill>
                        </a:rPr>
                        <a:t>Sees child as bad, evil, a monster, etc.</a:t>
                      </a:r>
                    </a:p>
                    <a:p>
                      <a:pPr marL="171450" indent="-171450">
                        <a:buFont typeface="Wingdings" pitchFamily="2" charset="2"/>
                        <a:buChar char="Ø"/>
                      </a:pPr>
                      <a:r>
                        <a:rPr lang="en-US" sz="1200" baseline="0" dirty="0" smtClean="0">
                          <a:solidFill>
                            <a:srgbClr val="000000"/>
                          </a:solidFill>
                        </a:rPr>
                        <a:t>Alcohol/drug misuse</a:t>
                      </a:r>
                    </a:p>
                    <a:p>
                      <a:pPr marL="171450" indent="-171450">
                        <a:buFont typeface="Wingdings" pitchFamily="2" charset="2"/>
                        <a:buChar char="Ø"/>
                      </a:pPr>
                      <a:r>
                        <a:rPr lang="en-US" sz="1200" baseline="0" dirty="0" smtClean="0">
                          <a:solidFill>
                            <a:srgbClr val="000000"/>
                          </a:solidFill>
                        </a:rPr>
                        <a:t>Attempts to conceal child’s injury or protect identity of person responsible</a:t>
                      </a:r>
                    </a:p>
                    <a:p>
                      <a:pPr marL="171450" indent="-171450">
                        <a:buFont typeface="Wingdings" pitchFamily="2" charset="2"/>
                        <a:buChar char="Ø"/>
                      </a:pPr>
                      <a:r>
                        <a:rPr lang="en-US" sz="1200" baseline="0" dirty="0" smtClean="0">
                          <a:solidFill>
                            <a:srgbClr val="000000"/>
                          </a:solidFill>
                        </a:rPr>
                        <a:t>History of abuse as a child</a:t>
                      </a:r>
                    </a:p>
                    <a:p>
                      <a:pPr marL="171450" indent="-171450">
                        <a:buFont typeface="Wingdings" pitchFamily="2" charset="2"/>
                        <a:buChar char="Ø"/>
                      </a:pPr>
                      <a:r>
                        <a:rPr lang="en-US" sz="1200" baseline="0" dirty="0" smtClean="0">
                          <a:solidFill>
                            <a:srgbClr val="000000"/>
                          </a:solidFill>
                        </a:rPr>
                        <a:t>Discipline not consistent with child’s age, condition, or behavior</a:t>
                      </a:r>
                    </a:p>
                    <a:p>
                      <a:pPr marL="171450" indent="-171450">
                        <a:buFont typeface="Wingdings" pitchFamily="2" charset="2"/>
                        <a:buChar char="Ø"/>
                      </a:pPr>
                      <a:r>
                        <a:rPr lang="en-US" sz="1200" baseline="0" dirty="0" smtClean="0">
                          <a:solidFill>
                            <a:srgbClr val="000000"/>
                          </a:solidFill>
                        </a:rPr>
                        <a:t>Explanation of child’s injury not consistent with type of injury</a:t>
                      </a:r>
                    </a:p>
                    <a:p>
                      <a:pPr marL="171450" indent="-171450">
                        <a:buFont typeface="Wingdings" pitchFamily="2" charset="2"/>
                        <a:buChar char="Ø"/>
                      </a:pPr>
                      <a:r>
                        <a:rPr lang="en-US" sz="1200" baseline="0" dirty="0" smtClean="0">
                          <a:solidFill>
                            <a:srgbClr val="000000"/>
                          </a:solidFill>
                        </a:rPr>
                        <a:t>Offers no explanation for child’s injury</a:t>
                      </a:r>
                    </a:p>
                    <a:p>
                      <a:pPr marL="171450" indent="-171450">
                        <a:buFont typeface="Wingdings" pitchFamily="2" charset="2"/>
                        <a:buChar char="Ø"/>
                      </a:pPr>
                      <a:r>
                        <a:rPr lang="en-US" sz="1200" baseline="0" dirty="0" smtClean="0">
                          <a:solidFill>
                            <a:srgbClr val="000000"/>
                          </a:solidFill>
                        </a:rPr>
                        <a:t>Excessive attention to toilet training</a:t>
                      </a:r>
                    </a:p>
                    <a:p>
                      <a:pPr marL="171450" indent="-171450">
                        <a:buFont typeface="Wingdings" pitchFamily="2" charset="2"/>
                        <a:buChar char="Ø"/>
                      </a:pPr>
                      <a:r>
                        <a:rPr lang="en-US" sz="1200" baseline="0" dirty="0" smtClean="0">
                          <a:solidFill>
                            <a:srgbClr val="000000"/>
                          </a:solidFill>
                        </a:rPr>
                        <a:t>History of domestic violence</a:t>
                      </a:r>
                    </a:p>
                    <a:p>
                      <a:pPr marL="0" indent="0">
                        <a:buFont typeface="Wingdings" pitchFamily="2" charset="2"/>
                        <a:buNone/>
                      </a:pPr>
                      <a:r>
                        <a:rPr lang="en-US" sz="1200" baseline="0" dirty="0" smtClean="0">
                          <a:solidFill>
                            <a:srgbClr val="000000"/>
                          </a:solidFill>
                        </a:rPr>
                        <a:t> </a:t>
                      </a:r>
                      <a:endParaRPr lang="en-US" sz="1200" dirty="0">
                        <a:solidFill>
                          <a:srgbClr val="000000"/>
                        </a:solidFill>
                      </a:endParaRPr>
                    </a:p>
                  </a:txBody>
                  <a:tcPr/>
                </a:tc>
              </a:tr>
              <a:tr h="433753">
                <a:tc gridSpan="3">
                  <a:txBody>
                    <a:bodyPr/>
                    <a:lstStyle/>
                    <a:p>
                      <a:r>
                        <a:rPr lang="en-US" sz="1100" b="0" baseline="0" dirty="0" smtClean="0">
                          <a:solidFill>
                            <a:srgbClr val="000000"/>
                          </a:solidFill>
                        </a:rPr>
                        <a:t>*Please note that not any single indicator  proves that abuse is taking place, but the repeated presence of an indicator or a combination of indicators should alert educators to the possibility of abuse.</a:t>
                      </a:r>
                    </a:p>
                  </a:txBody>
                  <a:tcPr/>
                </a:tc>
                <a:tc hMerge="1">
                  <a:txBody>
                    <a:bodyPr/>
                    <a:lstStyle/>
                    <a:p>
                      <a:endParaRPr lang="en-US" sz="1200" dirty="0">
                        <a:solidFill>
                          <a:srgbClr val="000000"/>
                        </a:solidFill>
                      </a:endParaRPr>
                    </a:p>
                  </a:txBody>
                  <a:tcPr/>
                </a:tc>
                <a:tc hMerge="1">
                  <a:txBody>
                    <a:bodyPr/>
                    <a:lstStyle/>
                    <a:p>
                      <a:endParaRPr lang="en-US" sz="1200" dirty="0">
                        <a:solidFill>
                          <a:srgbClr val="000000"/>
                        </a:solidFill>
                      </a:endParaRPr>
                    </a:p>
                  </a:txBody>
                  <a:tcPr/>
                </a:tc>
              </a:tr>
            </a:tbl>
          </a:graphicData>
        </a:graphic>
      </p:graphicFrame>
    </p:spTree>
    <p:extLst>
      <p:ext uri="{BB962C8B-B14F-4D97-AF65-F5344CB8AC3E}">
        <p14:creationId xmlns:p14="http://schemas.microsoft.com/office/powerpoint/2010/main" val="2448091613"/>
      </p:ext>
    </p:extLst>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1\Owner\MYDOCU~1\MYPICT~1\02-01-~1.JPG"/>
          <p:cNvPicPr>
            <a:picLocks noChangeAspect="1" noChangeArrowheads="1"/>
          </p:cNvPicPr>
          <p:nvPr/>
        </p:nvPicPr>
        <p:blipFill>
          <a:blip r:embed="rId2"/>
          <a:srcRect/>
          <a:stretch>
            <a:fillRect/>
          </a:stretch>
        </p:blipFill>
        <p:spPr bwMode="auto">
          <a:xfrm>
            <a:off x="0" y="0"/>
            <a:ext cx="9144000" cy="6248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1\Owner\MYDOCU~1\MYPICT~1\02-01-~1.JPG"/>
          <p:cNvPicPr>
            <a:picLocks noChangeAspect="1" noChangeArrowheads="1"/>
          </p:cNvPicPr>
          <p:nvPr/>
        </p:nvPicPr>
        <p:blipFill>
          <a:blip r:embed="rId2"/>
          <a:srcRect/>
          <a:stretch>
            <a:fillRect/>
          </a:stretch>
        </p:blipFill>
        <p:spPr bwMode="auto">
          <a:xfrm>
            <a:off x="149733" y="144855"/>
            <a:ext cx="8804144" cy="639174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01652" y="945068"/>
            <a:ext cx="8229600" cy="609600"/>
          </a:xfrm>
        </p:spPr>
        <p:txBody>
          <a:bodyPr>
            <a:normAutofit fontScale="90000"/>
          </a:bodyPr>
          <a:lstStyle/>
          <a:p>
            <a:pPr eaLnBrk="1" hangingPunct="1"/>
            <a:r>
              <a:rPr lang="en-US" dirty="0" smtClean="0"/>
              <a:t> Procedure for Incident Reporting</a:t>
            </a:r>
          </a:p>
        </p:txBody>
      </p:sp>
      <p:sp>
        <p:nvSpPr>
          <p:cNvPr id="522245" name="Rectangle 5"/>
          <p:cNvSpPr>
            <a:spLocks noChangeArrowheads="1"/>
          </p:cNvSpPr>
          <p:nvPr/>
        </p:nvSpPr>
        <p:spPr bwMode="auto">
          <a:xfrm>
            <a:off x="401652" y="1786071"/>
            <a:ext cx="8383425" cy="2743200"/>
          </a:xfrm>
          <a:prstGeom prst="rect">
            <a:avLst/>
          </a:prstGeom>
          <a:noFill/>
          <a:ln w="9525">
            <a:noFill/>
            <a:miter lim="800000"/>
            <a:headEnd/>
            <a:tailEnd/>
          </a:ln>
        </p:spPr>
        <p:txBody>
          <a:bodyPr/>
          <a:lstStyle/>
          <a:p>
            <a:pPr eaLnBrk="1" hangingPunct="1">
              <a:spcAft>
                <a:spcPct val="45000"/>
              </a:spcAft>
              <a:buFontTx/>
              <a:buNone/>
            </a:pPr>
            <a:r>
              <a:rPr lang="en-US" sz="2400" dirty="0">
                <a:solidFill>
                  <a:srgbClr val="000000"/>
                </a:solidFill>
              </a:rPr>
              <a:t>Lawrence County Cooperative School Policy and Procedure Manual states the following definition for an Incident Report:</a:t>
            </a:r>
          </a:p>
          <a:p>
            <a:pPr eaLnBrk="1" hangingPunct="1">
              <a:spcAft>
                <a:spcPct val="45000"/>
              </a:spcAft>
              <a:buFontTx/>
              <a:buNone/>
            </a:pPr>
            <a:r>
              <a:rPr lang="en-US" sz="2400" dirty="0">
                <a:solidFill>
                  <a:srgbClr val="000000"/>
                </a:solidFill>
              </a:rPr>
              <a:t>“An incident report provides documentation of an incident or occurrence that is not consistent with the routine operation of the facility or routine care/service of clients. It may be an accident or a situation that results in an accident.”</a:t>
            </a:r>
          </a:p>
        </p:txBody>
      </p:sp>
      <p:sp>
        <p:nvSpPr>
          <p:cNvPr id="522250" name="Text Box 10"/>
          <p:cNvSpPr txBox="1">
            <a:spLocks noChangeArrowheads="1"/>
          </p:cNvSpPr>
          <p:nvPr/>
        </p:nvSpPr>
        <p:spPr bwMode="auto">
          <a:xfrm>
            <a:off x="578162" y="4681093"/>
            <a:ext cx="7854951" cy="1200329"/>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**A copy of an incident reporting is provided to upon hire as well seek your supervisor for any questions you have.  (THERE ARE NO DUMB/STUPID QUESTIONS)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22245"/>
                                        </p:tgtEl>
                                        <p:attrNameLst>
                                          <p:attrName>style.visibility</p:attrName>
                                        </p:attrNameLst>
                                      </p:cBhvr>
                                      <p:to>
                                        <p:strVal val="visible"/>
                                      </p:to>
                                    </p:set>
                                    <p:anim to="" calcmode="lin" valueType="num">
                                      <p:cBhvr>
                                        <p:cTn id="7" dur="1" fill="hold"/>
                                        <p:tgtEl>
                                          <p:spTgt spid="52224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22250"/>
                                        </p:tgtEl>
                                        <p:attrNameLst>
                                          <p:attrName>style.visibility</p:attrName>
                                        </p:attrNameLst>
                                      </p:cBhvr>
                                      <p:to>
                                        <p:strVal val="visible"/>
                                      </p:to>
                                    </p:set>
                                    <p:anim to="" calcmode="lin" valueType="num">
                                      <p:cBhvr>
                                        <p:cTn id="12" dur="1" fill="hold"/>
                                        <p:tgtEl>
                                          <p:spTgt spid="5222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5" grpId="0" autoUpdateAnimBg="0"/>
      <p:bldP spid="52225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77043" y="896596"/>
            <a:ext cx="8229600" cy="609600"/>
          </a:xfrm>
        </p:spPr>
        <p:txBody>
          <a:bodyPr>
            <a:noAutofit/>
          </a:bodyPr>
          <a:lstStyle/>
          <a:p>
            <a:pPr eaLnBrk="1" hangingPunct="1"/>
            <a:r>
              <a:rPr lang="en-US" sz="2800" dirty="0" smtClean="0"/>
              <a:t>DDS Administrative Policy – Incident Reporting</a:t>
            </a:r>
          </a:p>
        </p:txBody>
      </p:sp>
      <p:sp>
        <p:nvSpPr>
          <p:cNvPr id="319498" name="Text Box 10"/>
          <p:cNvSpPr txBox="1">
            <a:spLocks noChangeArrowheads="1"/>
          </p:cNvSpPr>
          <p:nvPr/>
        </p:nvSpPr>
        <p:spPr bwMode="auto">
          <a:xfrm>
            <a:off x="609600" y="2061244"/>
            <a:ext cx="7964487" cy="2289858"/>
          </a:xfrm>
          <a:prstGeom prst="rect">
            <a:avLst/>
          </a:prstGeom>
          <a:noFill/>
          <a:ln w="9525">
            <a:noFill/>
            <a:miter lim="800000"/>
            <a:headEnd/>
            <a:tailEnd/>
          </a:ln>
        </p:spPr>
        <p:txBody>
          <a:bodyPr wrap="square">
            <a:spAutoFit/>
          </a:bodyPr>
          <a:lstStyle/>
          <a:p>
            <a:pPr algn="ctr" eaLnBrk="1" hangingPunct="1">
              <a:spcAft>
                <a:spcPct val="75000"/>
              </a:spcAft>
              <a:buFontTx/>
              <a:buNone/>
            </a:pPr>
            <a:r>
              <a:rPr lang="en-US" sz="2400" dirty="0">
                <a:solidFill>
                  <a:srgbClr val="000000"/>
                </a:solidFill>
              </a:rPr>
              <a:t>The general purpose of the policy is to establish Departmental procedures for reporting and handling serious incidents/situations that may affect the health and safety of clients, employees, volunteers or visitor’s</a:t>
            </a:r>
            <a:r>
              <a:rPr lang="en-US" sz="2400" dirty="0" smtClean="0">
                <a:solidFill>
                  <a:srgbClr val="000000"/>
                </a:solidFill>
              </a:rPr>
              <a:t>.</a:t>
            </a:r>
          </a:p>
          <a:p>
            <a:pPr algn="ctr" eaLnBrk="1" hangingPunct="1">
              <a:spcAft>
                <a:spcPct val="75000"/>
              </a:spcAft>
              <a:buFontTx/>
              <a:buNone/>
            </a:pPr>
            <a:r>
              <a:rPr lang="en-US" sz="2400" dirty="0" smtClean="0">
                <a:solidFill>
                  <a:srgbClr val="000000"/>
                </a:solidFill>
              </a:rPr>
              <a:t>REPORT TO YOUR SUPERVISOR’S IMMEDIATELY!!!!</a:t>
            </a:r>
            <a:endParaRPr lang="en-US" sz="2400" dirty="0">
              <a:solidFill>
                <a:srgbClr val="000000"/>
              </a:solidFill>
            </a:endParaRPr>
          </a:p>
        </p:txBody>
      </p:sp>
      <p:sp>
        <p:nvSpPr>
          <p:cNvPr id="319499" name="Text Box 11"/>
          <p:cNvSpPr txBox="1">
            <a:spLocks noChangeArrowheads="1"/>
          </p:cNvSpPr>
          <p:nvPr/>
        </p:nvSpPr>
        <p:spPr bwMode="auto">
          <a:xfrm>
            <a:off x="884237" y="4578351"/>
            <a:ext cx="7689851" cy="830997"/>
          </a:xfrm>
          <a:prstGeom prst="rect">
            <a:avLst/>
          </a:prstGeom>
          <a:noFill/>
          <a:ln w="9525">
            <a:noFill/>
            <a:miter lim="800000"/>
            <a:headEnd/>
            <a:tailEnd/>
          </a:ln>
        </p:spPr>
        <p:txBody>
          <a:bodyPr>
            <a:spAutoFit/>
          </a:bodyPr>
          <a:lstStyle/>
          <a:p>
            <a:pPr eaLnBrk="1" hangingPunct="1">
              <a:spcAft>
                <a:spcPct val="75000"/>
              </a:spcAft>
              <a:buFontTx/>
              <a:buNone/>
            </a:pPr>
            <a:r>
              <a:rPr lang="en-US" sz="2400" dirty="0" smtClean="0">
                <a:solidFill>
                  <a:srgbClr val="000000"/>
                </a:solidFill>
              </a:rPr>
              <a:t>Incident Report Forms are VERY important to complete accurately and file in timely manner.</a:t>
            </a:r>
            <a:endParaRPr lang="en-US" sz="2400"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19498"/>
                                        </p:tgtEl>
                                      </p:cBhvr>
                                    </p:animEffect>
                                    <p:set>
                                      <p:cBhvr>
                                        <p:cTn id="7" dur="1" fill="hold">
                                          <p:stCondLst>
                                            <p:cond delay="1999"/>
                                          </p:stCondLst>
                                        </p:cTn>
                                        <p:tgtEl>
                                          <p:spTgt spid="3194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19499"/>
                                        </p:tgtEl>
                                        <p:attrNameLst>
                                          <p:attrName>ppt_x</p:attrName>
                                        </p:attrNameLst>
                                      </p:cBhvr>
                                      <p:tavLst>
                                        <p:tav tm="0">
                                          <p:val>
                                            <p:strVal val="ppt_x"/>
                                          </p:val>
                                        </p:tav>
                                        <p:tav tm="100000">
                                          <p:val>
                                            <p:strVal val="ppt_x"/>
                                          </p:val>
                                        </p:tav>
                                      </p:tavLst>
                                    </p:anim>
                                    <p:anim calcmode="lin" valueType="num">
                                      <p:cBhvr additive="base">
                                        <p:cTn id="12" dur="500"/>
                                        <p:tgtEl>
                                          <p:spTgt spid="319499"/>
                                        </p:tgtEl>
                                        <p:attrNameLst>
                                          <p:attrName>ppt_y</p:attrName>
                                        </p:attrNameLst>
                                      </p:cBhvr>
                                      <p:tavLst>
                                        <p:tav tm="0">
                                          <p:val>
                                            <p:strVal val="ppt_y"/>
                                          </p:val>
                                        </p:tav>
                                        <p:tav tm="100000">
                                          <p:val>
                                            <p:strVal val="1+ppt_h/2"/>
                                          </p:val>
                                        </p:tav>
                                      </p:tavLst>
                                    </p:anim>
                                    <p:set>
                                      <p:cBhvr>
                                        <p:cTn id="13" dur="1" fill="hold">
                                          <p:stCondLst>
                                            <p:cond delay="499"/>
                                          </p:stCondLst>
                                        </p:cTn>
                                        <p:tgtEl>
                                          <p:spTgt spid="31949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0" presetClass="path" presetSubtype="0" accel="50000" decel="50000" fill="hold" grpId="0" nodeType="clickEffect">
                                  <p:stCondLst>
                                    <p:cond delay="0"/>
                                  </p:stCondLst>
                                  <p:childTnLst>
                                    <p:animMotion origin="layout" path="M 0 0 L 0.125 0 C 0.181 0 0.25 0.069 0.25 0.125 L 0.25 0.25 E" pathEditMode="relative" ptsTypes="">
                                      <p:cBhvr>
                                        <p:cTn id="17" dur="2000" fill="hold"/>
                                        <p:tgtEl>
                                          <p:spTgt spid="276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319498"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074"/>
          <p:cNvSpPr>
            <a:spLocks noGrp="1" noChangeArrowheads="1"/>
          </p:cNvSpPr>
          <p:nvPr>
            <p:ph type="title"/>
          </p:nvPr>
        </p:nvSpPr>
        <p:spPr>
          <a:xfrm>
            <a:off x="435837" y="714331"/>
            <a:ext cx="8229600" cy="609600"/>
          </a:xfrm>
        </p:spPr>
        <p:txBody>
          <a:bodyPr>
            <a:noAutofit/>
          </a:bodyPr>
          <a:lstStyle/>
          <a:p>
            <a:pPr eaLnBrk="1" hangingPunct="1"/>
            <a:r>
              <a:rPr lang="en-US" sz="2400" dirty="0" smtClean="0"/>
              <a:t>Grievance Procedures for Persons Served by the Organization and Personnel</a:t>
            </a:r>
          </a:p>
        </p:txBody>
      </p:sp>
      <p:sp>
        <p:nvSpPr>
          <p:cNvPr id="520200" name="Rectangle 3080"/>
          <p:cNvSpPr>
            <a:spLocks noChangeArrowheads="1"/>
          </p:cNvSpPr>
          <p:nvPr/>
        </p:nvSpPr>
        <p:spPr bwMode="auto">
          <a:xfrm>
            <a:off x="784565" y="3624810"/>
            <a:ext cx="7905751" cy="1743342"/>
          </a:xfrm>
          <a:prstGeom prst="rect">
            <a:avLst/>
          </a:prstGeom>
          <a:noFill/>
          <a:ln w="9525">
            <a:noFill/>
            <a:miter lim="800000"/>
            <a:headEnd/>
            <a:tailEnd/>
          </a:ln>
        </p:spPr>
        <p:txBody>
          <a:bodyPr/>
          <a:lstStyle/>
          <a:p>
            <a:pPr marL="342900" indent="-342900" eaLnBrk="1" hangingPunct="1">
              <a:spcAft>
                <a:spcPct val="45000"/>
              </a:spcAft>
              <a:buFontTx/>
              <a:buNone/>
            </a:pPr>
            <a:r>
              <a:rPr lang="en-US" sz="3200" dirty="0">
                <a:solidFill>
                  <a:srgbClr val="000000"/>
                </a:solidFill>
              </a:rPr>
              <a:t>Any violation of an employee’s constitutional rights or statutory rights</a:t>
            </a:r>
            <a:r>
              <a:rPr lang="en-US" sz="3200" dirty="0" smtClean="0">
                <a:solidFill>
                  <a:srgbClr val="000000"/>
                </a:solidFill>
              </a:rPr>
              <a:t>.</a:t>
            </a:r>
          </a:p>
          <a:p>
            <a:pPr marL="342900" indent="-342900" eaLnBrk="1" hangingPunct="1">
              <a:spcAft>
                <a:spcPct val="45000"/>
              </a:spcAft>
              <a:buFontTx/>
              <a:buNone/>
            </a:pPr>
            <a:endParaRPr lang="en-US" sz="3200" dirty="0" smtClean="0">
              <a:solidFill>
                <a:srgbClr val="000000"/>
              </a:solidFill>
            </a:endParaRPr>
          </a:p>
          <a:p>
            <a:pPr marL="342900" indent="-342900" eaLnBrk="1" hangingPunct="1">
              <a:spcAft>
                <a:spcPct val="45000"/>
              </a:spcAft>
              <a:buFontTx/>
              <a:buNone/>
            </a:pPr>
            <a:endParaRPr lang="en-US" sz="3200" dirty="0">
              <a:solidFill>
                <a:srgbClr val="000000"/>
              </a:solidFill>
            </a:endParaRPr>
          </a:p>
          <a:p>
            <a:pPr marL="342900" indent="-342900" eaLnBrk="1" hangingPunct="1">
              <a:spcAft>
                <a:spcPct val="45000"/>
              </a:spcAft>
              <a:buFontTx/>
              <a:buNone/>
            </a:pPr>
            <a:endParaRPr lang="en-US" sz="3200" dirty="0">
              <a:solidFill>
                <a:srgbClr val="000000"/>
              </a:solidFill>
            </a:endParaRPr>
          </a:p>
        </p:txBody>
      </p:sp>
      <p:pic>
        <p:nvPicPr>
          <p:cNvPr id="11269" name="Picture 3082"/>
          <p:cNvPicPr>
            <a:picLocks noChangeAspect="1" noChangeArrowheads="1"/>
          </p:cNvPicPr>
          <p:nvPr/>
        </p:nvPicPr>
        <p:blipFill>
          <a:blip r:embed="rId3"/>
          <a:srcRect/>
          <a:stretch>
            <a:fillRect/>
          </a:stretch>
        </p:blipFill>
        <p:spPr bwMode="auto">
          <a:xfrm>
            <a:off x="897740" y="1594235"/>
            <a:ext cx="2665856" cy="1957917"/>
          </a:xfrm>
          <a:prstGeom prst="rect">
            <a:avLst/>
          </a:prstGeom>
          <a:noFill/>
          <a:ln w="9525">
            <a:noFill/>
            <a:miter lim="800000"/>
            <a:headEnd/>
            <a:tailEnd/>
          </a:ln>
        </p:spPr>
      </p:pic>
      <p:sp>
        <p:nvSpPr>
          <p:cNvPr id="7" name="Rectangle 6"/>
          <p:cNvSpPr/>
          <p:nvPr/>
        </p:nvSpPr>
        <p:spPr>
          <a:xfrm>
            <a:off x="435837" y="4905795"/>
            <a:ext cx="8254480" cy="584775"/>
          </a:xfrm>
          <a:prstGeom prst="rect">
            <a:avLst/>
          </a:prstGeom>
        </p:spPr>
        <p:txBody>
          <a:bodyPr wrap="square">
            <a:spAutoFit/>
          </a:bodyPr>
          <a:lstStyle/>
          <a:p>
            <a:pPr marL="342900" indent="-342900" eaLnBrk="1" hangingPunct="1">
              <a:spcAft>
                <a:spcPct val="45000"/>
              </a:spcAft>
              <a:buFontTx/>
              <a:buNone/>
            </a:pPr>
            <a:r>
              <a:rPr lang="en-US" sz="3200" dirty="0" smtClean="0">
                <a:solidFill>
                  <a:srgbClr val="000000"/>
                </a:solidFill>
              </a:rPr>
              <a:t>Any violation of an </a:t>
            </a:r>
            <a:r>
              <a:rPr lang="en-US" sz="3200" dirty="0">
                <a:solidFill>
                  <a:srgbClr val="000000"/>
                </a:solidFill>
              </a:rPr>
              <a:t> </a:t>
            </a:r>
            <a:r>
              <a:rPr lang="en-US" sz="3200" dirty="0" smtClean="0">
                <a:solidFill>
                  <a:srgbClr val="000000"/>
                </a:solidFill>
              </a:rPr>
              <a:t>person’s served rights.</a:t>
            </a:r>
            <a:endParaRPr lang="en-US" sz="3200"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0200"/>
                                        </p:tgtEl>
                                        <p:attrNameLst>
                                          <p:attrName>style.visibility</p:attrName>
                                        </p:attrNameLst>
                                      </p:cBhvr>
                                      <p:to>
                                        <p:strVal val="visible"/>
                                      </p:to>
                                    </p:set>
                                    <p:anim calcmode="lin" valueType="num">
                                      <p:cBhvr additive="base">
                                        <p:cTn id="7" dur="500" fill="hold"/>
                                        <p:tgtEl>
                                          <p:spTgt spid="520200"/>
                                        </p:tgtEl>
                                        <p:attrNameLst>
                                          <p:attrName>ppt_x</p:attrName>
                                        </p:attrNameLst>
                                      </p:cBhvr>
                                      <p:tavLst>
                                        <p:tav tm="0">
                                          <p:val>
                                            <p:strVal val="0-#ppt_w/2"/>
                                          </p:val>
                                        </p:tav>
                                        <p:tav tm="100000">
                                          <p:val>
                                            <p:strVal val="#ppt_x"/>
                                          </p:val>
                                        </p:tav>
                                      </p:tavLst>
                                    </p:anim>
                                    <p:anim calcmode="lin" valueType="num">
                                      <p:cBhvr additive="base">
                                        <p:cTn id="8" dur="500" fill="hold"/>
                                        <p:tgtEl>
                                          <p:spTgt spid="5202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0" grpId="0" autoUpdateAnimBg="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77283" y="4188721"/>
            <a:ext cx="8183880" cy="1051560"/>
          </a:xfrm>
        </p:spPr>
        <p:txBody>
          <a:bodyPr/>
          <a:lstStyle/>
          <a:p>
            <a:r>
              <a:rPr lang="en-US" dirty="0" smtClean="0"/>
              <a:t>Individuals Appeals</a:t>
            </a:r>
          </a:p>
        </p:txBody>
      </p:sp>
      <p:sp>
        <p:nvSpPr>
          <p:cNvPr id="174083" name="Rectangle 3"/>
          <p:cNvSpPr>
            <a:spLocks noGrp="1" noChangeArrowheads="1"/>
          </p:cNvSpPr>
          <p:nvPr>
            <p:ph idx="1"/>
          </p:nvPr>
        </p:nvSpPr>
        <p:spPr>
          <a:xfrm>
            <a:off x="502920" y="632902"/>
            <a:ext cx="8183880" cy="3862186"/>
          </a:xfrm>
        </p:spPr>
        <p:txBody>
          <a:bodyPr>
            <a:normAutofit/>
          </a:bodyPr>
          <a:lstStyle/>
          <a:p>
            <a:r>
              <a:rPr lang="en-US" dirty="0" smtClean="0"/>
              <a:t>Each individual/parent/guardian is informed of their rights upon admission and annually thereafter.  (some of the things provided are:</a:t>
            </a:r>
          </a:p>
          <a:p>
            <a:pPr lvl="1"/>
            <a:r>
              <a:rPr lang="en-US" dirty="0" smtClean="0"/>
              <a:t>Board Members Listing</a:t>
            </a:r>
          </a:p>
          <a:p>
            <a:pPr lvl="1"/>
            <a:r>
              <a:rPr lang="en-US" dirty="0" smtClean="0"/>
              <a:t>Summary of Funding Sources</a:t>
            </a:r>
          </a:p>
          <a:p>
            <a:pPr lvl="1"/>
            <a:r>
              <a:rPr lang="en-US" dirty="0" smtClean="0"/>
              <a:t>Rules of Conduct &amp; Mission Statement</a:t>
            </a:r>
          </a:p>
          <a:p>
            <a:pPr lvl="1"/>
            <a:r>
              <a:rPr lang="en-US" dirty="0" smtClean="0"/>
              <a:t>Grievance Process for appeals</a:t>
            </a: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7601" y="611782"/>
            <a:ext cx="8229600" cy="609600"/>
          </a:xfrm>
        </p:spPr>
        <p:txBody>
          <a:bodyPr>
            <a:normAutofit fontScale="90000"/>
          </a:bodyPr>
          <a:lstStyle/>
          <a:p>
            <a:pPr eaLnBrk="1" hangingPunct="1"/>
            <a:r>
              <a:rPr lang="en-US" dirty="0" smtClean="0"/>
              <a:t>PERSONNEL APPEALS</a:t>
            </a:r>
          </a:p>
        </p:txBody>
      </p:sp>
      <p:sp>
        <p:nvSpPr>
          <p:cNvPr id="175107" name="Rectangle 3"/>
          <p:cNvSpPr>
            <a:spLocks noGrp="1" noChangeArrowheads="1"/>
          </p:cNvSpPr>
          <p:nvPr>
            <p:ph type="body" sz="half" idx="2"/>
          </p:nvPr>
        </p:nvSpPr>
        <p:spPr>
          <a:xfrm>
            <a:off x="667092" y="1298730"/>
            <a:ext cx="7858899" cy="1729946"/>
          </a:xfrm>
        </p:spPr>
        <p:txBody>
          <a:bodyPr>
            <a:normAutofit fontScale="92500" lnSpcReduction="10000"/>
          </a:bodyPr>
          <a:lstStyle/>
          <a:p>
            <a:r>
              <a:rPr lang="en-US" dirty="0" smtClean="0"/>
              <a:t>It’s Purpose:</a:t>
            </a:r>
          </a:p>
          <a:p>
            <a:pPr>
              <a:buNone/>
            </a:pPr>
            <a:r>
              <a:rPr lang="en-US" dirty="0"/>
              <a:t> </a:t>
            </a:r>
            <a:r>
              <a:rPr lang="en-US" dirty="0" smtClean="0"/>
              <a:t>   is to knowledge employer of a violation of an employees constitutional or statutory rights.</a:t>
            </a:r>
            <a:r>
              <a:rPr lang="en-US" dirty="0" smtClean="0">
                <a:solidFill>
                  <a:srgbClr val="000000"/>
                </a:solidFill>
              </a:rPr>
              <a:t>.</a:t>
            </a:r>
          </a:p>
        </p:txBody>
      </p:sp>
      <p:sp>
        <p:nvSpPr>
          <p:cNvPr id="175120" name="Text Box 16"/>
          <p:cNvSpPr txBox="1">
            <a:spLocks noChangeArrowheads="1"/>
          </p:cNvSpPr>
          <p:nvPr/>
        </p:nvSpPr>
        <p:spPr bwMode="auto">
          <a:xfrm>
            <a:off x="469556" y="4201299"/>
            <a:ext cx="8056435" cy="1246495"/>
          </a:xfrm>
          <a:prstGeom prst="rect">
            <a:avLst/>
          </a:prstGeom>
          <a:noFill/>
          <a:ln w="9525">
            <a:noFill/>
            <a:miter lim="800000"/>
            <a:headEnd/>
            <a:tailEnd/>
          </a:ln>
        </p:spPr>
        <p:txBody>
          <a:bodyPr wrap="square">
            <a:spAutoFit/>
          </a:bodyPr>
          <a:lstStyle/>
          <a:p>
            <a:endParaRPr lang="en-US" sz="2000" dirty="0" smtClean="0"/>
          </a:p>
          <a:p>
            <a:r>
              <a:rPr lang="en-US" sz="2500" dirty="0" smtClean="0"/>
              <a:t>It is the employee’s responsibility to read their personnel handbook when given to he/she upon hire.   </a:t>
            </a:r>
          </a:p>
        </p:txBody>
      </p:sp>
      <p:sp>
        <p:nvSpPr>
          <p:cNvPr id="175121" name="Text Box 17"/>
          <p:cNvSpPr txBox="1">
            <a:spLocks noChangeArrowheads="1"/>
          </p:cNvSpPr>
          <p:nvPr/>
        </p:nvSpPr>
        <p:spPr bwMode="auto">
          <a:xfrm>
            <a:off x="417601" y="3297655"/>
            <a:ext cx="8131175" cy="861774"/>
          </a:xfrm>
          <a:prstGeom prst="rect">
            <a:avLst/>
          </a:prstGeom>
          <a:noFill/>
          <a:ln w="9525">
            <a:noFill/>
            <a:miter lim="800000"/>
            <a:headEnd/>
            <a:tailEnd/>
          </a:ln>
        </p:spPr>
        <p:txBody>
          <a:bodyPr wrap="square">
            <a:spAutoFit/>
          </a:bodyPr>
          <a:lstStyle/>
          <a:p>
            <a:r>
              <a:rPr lang="en-US" sz="2500" dirty="0" smtClean="0"/>
              <a:t>The steps from start to end is indicated under the Grievance Procedure section of Personnel handbook.  </a:t>
            </a:r>
          </a:p>
        </p:txBody>
      </p:sp>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226" y="851064"/>
            <a:ext cx="8229600" cy="609600"/>
          </a:xfrm>
        </p:spPr>
        <p:txBody>
          <a:bodyPr>
            <a:normAutofit fontScale="90000"/>
          </a:bodyPr>
          <a:lstStyle/>
          <a:p>
            <a:pPr eaLnBrk="1" hangingPunct="1"/>
            <a:r>
              <a:rPr lang="en-US" smtClean="0"/>
              <a:t>Procedures for Behavior Management</a:t>
            </a:r>
          </a:p>
        </p:txBody>
      </p:sp>
      <p:pic>
        <p:nvPicPr>
          <p:cNvPr id="13316" name="Picture 15"/>
          <p:cNvPicPr>
            <a:picLocks noGrp="1" noChangeAspect="1" noChangeArrowheads="1"/>
          </p:cNvPicPr>
          <p:nvPr>
            <p:ph sz="half" idx="1"/>
          </p:nvPr>
        </p:nvPicPr>
        <p:blipFill>
          <a:blip r:embed="rId3"/>
          <a:srcRect/>
          <a:stretch>
            <a:fillRect/>
          </a:stretch>
        </p:blipFill>
        <p:spPr>
          <a:xfrm>
            <a:off x="1196410" y="1897559"/>
            <a:ext cx="1805675" cy="1344770"/>
          </a:xfrm>
          <a:noFill/>
        </p:spPr>
      </p:pic>
      <p:sp>
        <p:nvSpPr>
          <p:cNvPr id="175107" name="Rectangle 3"/>
          <p:cNvSpPr>
            <a:spLocks noGrp="1" noChangeArrowheads="1"/>
          </p:cNvSpPr>
          <p:nvPr>
            <p:ph type="body" sz="half" idx="2"/>
          </p:nvPr>
        </p:nvSpPr>
        <p:spPr>
          <a:xfrm>
            <a:off x="3469593" y="1538244"/>
            <a:ext cx="5255309" cy="1068224"/>
          </a:xfrm>
        </p:spPr>
        <p:txBody>
          <a:bodyPr>
            <a:normAutofit fontScale="62500" lnSpcReduction="20000"/>
          </a:bodyPr>
          <a:lstStyle/>
          <a:p>
            <a:pPr marL="0" indent="0" eaLnBrk="1" hangingPunct="1">
              <a:lnSpc>
                <a:spcPct val="90000"/>
              </a:lnSpc>
              <a:spcAft>
                <a:spcPct val="75000"/>
              </a:spcAft>
              <a:buFontTx/>
              <a:buNone/>
            </a:pPr>
            <a:r>
              <a:rPr lang="en-US" dirty="0" smtClean="0">
                <a:solidFill>
                  <a:srgbClr val="000000"/>
                </a:solidFill>
              </a:rPr>
              <a:t>Behavior Management refers to efforts to modify maladaptive or problem behaviors and to replace them with behaviors that are adaptive and appropriate.</a:t>
            </a:r>
          </a:p>
        </p:txBody>
      </p:sp>
      <p:sp>
        <p:nvSpPr>
          <p:cNvPr id="175120" name="Text Box 16"/>
          <p:cNvSpPr txBox="1">
            <a:spLocks noChangeArrowheads="1"/>
          </p:cNvSpPr>
          <p:nvPr/>
        </p:nvSpPr>
        <p:spPr bwMode="auto">
          <a:xfrm>
            <a:off x="3562351" y="2506857"/>
            <a:ext cx="4889500" cy="1006475"/>
          </a:xfrm>
          <a:prstGeom prst="rect">
            <a:avLst/>
          </a:prstGeom>
          <a:noFill/>
          <a:ln w="9525">
            <a:noFill/>
            <a:miter lim="800000"/>
            <a:headEnd/>
            <a:tailEnd/>
          </a:ln>
        </p:spPr>
        <p:txBody>
          <a:bodyPr>
            <a:spAutoFit/>
          </a:bodyPr>
          <a:lstStyle/>
          <a:p>
            <a:pPr eaLnBrk="1" hangingPunct="1">
              <a:spcAft>
                <a:spcPct val="75000"/>
              </a:spcAft>
              <a:buFontTx/>
              <a:buNone/>
            </a:pPr>
            <a:r>
              <a:rPr lang="en-US" sz="2000" dirty="0">
                <a:solidFill>
                  <a:srgbClr val="000000"/>
                </a:solidFill>
              </a:rPr>
              <a:t>Behavior Management programs must conform to the requirements for effective training or skill development.</a:t>
            </a:r>
          </a:p>
        </p:txBody>
      </p:sp>
      <p:sp>
        <p:nvSpPr>
          <p:cNvPr id="175121" name="Text Box 17"/>
          <p:cNvSpPr txBox="1">
            <a:spLocks noChangeArrowheads="1"/>
          </p:cNvSpPr>
          <p:nvPr/>
        </p:nvSpPr>
        <p:spPr bwMode="auto">
          <a:xfrm>
            <a:off x="618310" y="3584159"/>
            <a:ext cx="8131175" cy="1920875"/>
          </a:xfrm>
          <a:prstGeom prst="rect">
            <a:avLst/>
          </a:prstGeom>
          <a:noFill/>
          <a:ln w="9525">
            <a:noFill/>
            <a:miter lim="800000"/>
            <a:headEnd/>
            <a:tailEnd/>
          </a:ln>
        </p:spPr>
        <p:txBody>
          <a:bodyPr>
            <a:spAutoFit/>
          </a:bodyPr>
          <a:lstStyle/>
          <a:p>
            <a:pPr eaLnBrk="1" hangingPunct="1">
              <a:spcAft>
                <a:spcPct val="75000"/>
              </a:spcAft>
              <a:buFontTx/>
              <a:buNone/>
            </a:pPr>
            <a:r>
              <a:rPr lang="en-US" sz="2000" dirty="0">
                <a:solidFill>
                  <a:srgbClr val="000000"/>
                </a:solidFill>
              </a:rPr>
              <a:t>Behavior Management policies and procedures are directed to maximizing the growth and development  of the individual by incorporating a </a:t>
            </a:r>
            <a:r>
              <a:rPr lang="en-US" sz="2000" dirty="0" err="1">
                <a:solidFill>
                  <a:srgbClr val="000000"/>
                </a:solidFill>
              </a:rPr>
              <a:t>heirarchy</a:t>
            </a:r>
            <a:r>
              <a:rPr lang="en-US" sz="2000" dirty="0">
                <a:solidFill>
                  <a:srgbClr val="000000"/>
                </a:solidFill>
              </a:rPr>
              <a:t> of available methods that emphasize positive approaches; are available in each program area and living unit; are available to individuals and their families and developed with the participation of individuals served.</a:t>
            </a:r>
          </a:p>
        </p:txBody>
      </p:sp>
      <p:sp>
        <p:nvSpPr>
          <p:cNvPr id="175122" name="Text Box 18"/>
          <p:cNvSpPr txBox="1">
            <a:spLocks noChangeArrowheads="1"/>
          </p:cNvSpPr>
          <p:nvPr/>
        </p:nvSpPr>
        <p:spPr bwMode="auto">
          <a:xfrm>
            <a:off x="398582" y="5474590"/>
            <a:ext cx="8978900" cy="400110"/>
          </a:xfrm>
          <a:prstGeom prst="rect">
            <a:avLst/>
          </a:prstGeom>
          <a:noFill/>
          <a:ln w="9525">
            <a:noFill/>
            <a:miter lim="800000"/>
            <a:headEnd/>
            <a:tailEnd/>
          </a:ln>
        </p:spPr>
        <p:txBody>
          <a:bodyPr>
            <a:spAutoFit/>
          </a:bodyPr>
          <a:lstStyle/>
          <a:p>
            <a:pPr eaLnBrk="1" hangingPunct="1">
              <a:spcAft>
                <a:spcPct val="75000"/>
              </a:spcAft>
              <a:buFontTx/>
              <a:buNone/>
            </a:pPr>
            <a:r>
              <a:rPr lang="en-US" sz="2000" dirty="0">
                <a:solidFill>
                  <a:srgbClr val="000000"/>
                </a:solidFill>
              </a:rPr>
              <a:t>Lets look more in depth at understanding and supporting behavior:</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5107">
                                            <p:txEl>
                                              <p:pRg st="0" end="0"/>
                                            </p:txEl>
                                          </p:spTgt>
                                        </p:tgtEl>
                                        <p:attrNameLst>
                                          <p:attrName>style.visibility</p:attrName>
                                        </p:attrNameLst>
                                      </p:cBhvr>
                                      <p:to>
                                        <p:strVal val="visible"/>
                                      </p:to>
                                    </p:set>
                                    <p:anim to="" calcmode="lin" valueType="num">
                                      <p:cBhvr>
                                        <p:cTn id="7" dur="1" fill="hold"/>
                                        <p:tgtEl>
                                          <p:spTgt spid="175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5120"/>
                                        </p:tgtEl>
                                        <p:attrNameLst>
                                          <p:attrName>style.visibility</p:attrName>
                                        </p:attrNameLst>
                                      </p:cBhvr>
                                      <p:to>
                                        <p:strVal val="visible"/>
                                      </p:to>
                                    </p:set>
                                    <p:anim calcmode="lin" valueType="num">
                                      <p:cBhvr>
                                        <p:cTn id="12" dur="500" fill="hold"/>
                                        <p:tgtEl>
                                          <p:spTgt spid="175120"/>
                                        </p:tgtEl>
                                        <p:attrNameLst>
                                          <p:attrName>ppt_w</p:attrName>
                                        </p:attrNameLst>
                                      </p:cBhvr>
                                      <p:tavLst>
                                        <p:tav tm="0">
                                          <p:val>
                                            <p:fltVal val="0"/>
                                          </p:val>
                                        </p:tav>
                                        <p:tav tm="100000">
                                          <p:val>
                                            <p:strVal val="#ppt_w"/>
                                          </p:val>
                                        </p:tav>
                                      </p:tavLst>
                                    </p:anim>
                                    <p:anim calcmode="lin" valueType="num">
                                      <p:cBhvr>
                                        <p:cTn id="13" dur="500" fill="hold"/>
                                        <p:tgtEl>
                                          <p:spTgt spid="17512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75121"/>
                                        </p:tgtEl>
                                        <p:attrNameLst>
                                          <p:attrName>style.visibility</p:attrName>
                                        </p:attrNameLst>
                                      </p:cBhvr>
                                      <p:to>
                                        <p:strVal val="visible"/>
                                      </p:to>
                                    </p:set>
                                    <p:anim to="" calcmode="lin" valueType="num">
                                      <p:cBhvr>
                                        <p:cTn id="18" dur="1" fill="hold"/>
                                        <p:tgtEl>
                                          <p:spTgt spid="175121"/>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75122"/>
                                        </p:tgtEl>
                                        <p:attrNameLst>
                                          <p:attrName>style.visibility</p:attrName>
                                        </p:attrNameLst>
                                      </p:cBhvr>
                                      <p:to>
                                        <p:strVal val="visible"/>
                                      </p:to>
                                    </p:set>
                                    <p:anim to="" calcmode="lin" valueType="num">
                                      <p:cBhvr>
                                        <p:cTn id="23" dur="1" fill="hold"/>
                                        <p:tgtEl>
                                          <p:spTgt spid="17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P spid="175120" grpId="0" autoUpdateAnimBg="0"/>
      <p:bldP spid="175121" grpId="0" autoUpdateAnimBg="0"/>
      <p:bldP spid="17512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10169" y="1222872"/>
            <a:ext cx="4230477" cy="900897"/>
          </a:xfrm>
        </p:spPr>
        <p:txBody>
          <a:bodyPr/>
          <a:lstStyle/>
          <a:p>
            <a:pPr eaLnBrk="1" hangingPunct="1"/>
            <a:r>
              <a:rPr lang="en-US" dirty="0" smtClean="0"/>
              <a:t>Required Topics</a:t>
            </a:r>
          </a:p>
        </p:txBody>
      </p:sp>
      <p:sp>
        <p:nvSpPr>
          <p:cNvPr id="361484" name="Text Box 12"/>
          <p:cNvSpPr txBox="1">
            <a:spLocks noChangeArrowheads="1"/>
          </p:cNvSpPr>
          <p:nvPr/>
        </p:nvSpPr>
        <p:spPr bwMode="auto">
          <a:xfrm rot="20525819">
            <a:off x="2200116" y="1807111"/>
            <a:ext cx="4862228" cy="1107996"/>
          </a:xfrm>
          <a:prstGeom prst="rect">
            <a:avLst/>
          </a:prstGeom>
          <a:noFill/>
          <a:ln w="9525">
            <a:noFill/>
            <a:miter lim="800000"/>
            <a:headEnd/>
            <a:tailEnd/>
          </a:ln>
        </p:spPr>
        <p:txBody>
          <a:bodyPr wrap="none">
            <a:spAutoFit/>
          </a:bodyPr>
          <a:lstStyle/>
          <a:p>
            <a:pPr eaLnBrk="1" hangingPunct="1">
              <a:spcAft>
                <a:spcPct val="75000"/>
              </a:spcAft>
            </a:pPr>
            <a:r>
              <a:rPr lang="en-US" sz="6600" dirty="0" smtClean="0">
                <a:solidFill>
                  <a:srgbClr val="12163D"/>
                </a:solidFill>
              </a:rPr>
              <a:t> </a:t>
            </a:r>
            <a:r>
              <a:rPr lang="en-US" sz="6600" dirty="0" smtClean="0">
                <a:solidFill>
                  <a:srgbClr val="12163D"/>
                </a:solidFill>
                <a:latin typeface="Segoe Script" pitchFamily="34" charset="0"/>
              </a:rPr>
              <a:t>First Aid</a:t>
            </a:r>
            <a:endParaRPr lang="en-US" sz="6600" dirty="0">
              <a:solidFill>
                <a:srgbClr val="12163D"/>
              </a:solidFill>
              <a:latin typeface="Segoe Script" pitchFamily="34" charset="0"/>
            </a:endParaRPr>
          </a:p>
        </p:txBody>
      </p:sp>
      <p:pic>
        <p:nvPicPr>
          <p:cNvPr id="361485" name="Picture 13"/>
          <p:cNvPicPr>
            <a:picLocks noChangeAspect="1" noChangeArrowheads="1"/>
          </p:cNvPicPr>
          <p:nvPr/>
        </p:nvPicPr>
        <p:blipFill>
          <a:blip r:embed="rId4"/>
          <a:srcRect/>
          <a:stretch>
            <a:fillRect/>
          </a:stretch>
        </p:blipFill>
        <p:spPr bwMode="auto">
          <a:xfrm>
            <a:off x="2895600" y="2915107"/>
            <a:ext cx="3282778" cy="1888248"/>
          </a:xfrm>
          <a:prstGeom prst="rect">
            <a:avLst/>
          </a:prstGeom>
          <a:noFill/>
          <a:ln w="9525">
            <a:noFill/>
            <a:miter lim="800000"/>
            <a:headEnd/>
            <a:tailEnd/>
          </a:ln>
        </p:spPr>
      </p:pic>
      <p:sp>
        <p:nvSpPr>
          <p:cNvPr id="361486" name="Text Box 14"/>
          <p:cNvSpPr txBox="1">
            <a:spLocks noChangeArrowheads="1"/>
          </p:cNvSpPr>
          <p:nvPr/>
        </p:nvSpPr>
        <p:spPr bwMode="auto">
          <a:xfrm>
            <a:off x="312961" y="4706737"/>
            <a:ext cx="8474194" cy="1920526"/>
          </a:xfrm>
          <a:prstGeom prst="rect">
            <a:avLst/>
          </a:prstGeom>
          <a:noFill/>
          <a:ln w="9525">
            <a:noFill/>
            <a:miter lim="800000"/>
            <a:headEnd/>
            <a:tailEnd/>
          </a:ln>
        </p:spPr>
        <p:txBody>
          <a:bodyPr wrap="square">
            <a:spAutoFit/>
          </a:bodyPr>
          <a:lstStyle/>
          <a:p>
            <a:pPr eaLnBrk="1" hangingPunct="1">
              <a:spcAft>
                <a:spcPct val="75000"/>
              </a:spcAft>
              <a:buFontTx/>
              <a:buNone/>
            </a:pPr>
            <a:r>
              <a:rPr lang="en-US" sz="2400" dirty="0">
                <a:solidFill>
                  <a:srgbClr val="000000"/>
                </a:solidFill>
              </a:rPr>
              <a:t>First Aid must be reviewed annually and renewed every three years</a:t>
            </a:r>
            <a:r>
              <a:rPr lang="en-US" sz="2400" dirty="0" smtClean="0">
                <a:solidFill>
                  <a:srgbClr val="000000"/>
                </a:solidFill>
              </a:rPr>
              <a:t>.</a:t>
            </a:r>
          </a:p>
          <a:p>
            <a:pPr eaLnBrk="1" hangingPunct="1">
              <a:spcAft>
                <a:spcPct val="75000"/>
              </a:spcAft>
              <a:buFontTx/>
              <a:buNone/>
            </a:pPr>
            <a:r>
              <a:rPr lang="en-US" sz="2400" dirty="0" smtClean="0">
                <a:solidFill>
                  <a:srgbClr val="000000"/>
                </a:solidFill>
              </a:rPr>
              <a:t>***First Aid Kits are provided in vans when transporting &amp; in each emergency kit provided for disasters.</a:t>
            </a:r>
            <a:endParaRPr lang="en-US" sz="2400" dirty="0">
              <a:solidFill>
                <a:srgbClr val="000000"/>
              </a:solidFill>
            </a:endParaRPr>
          </a:p>
        </p:txBody>
      </p:sp>
      <p:sp>
        <p:nvSpPr>
          <p:cNvPr id="6" name="Rectangle 4"/>
          <p:cNvSpPr txBox="1">
            <a:spLocks noChangeArrowheads="1"/>
          </p:cNvSpPr>
          <p:nvPr/>
        </p:nvSpPr>
        <p:spPr>
          <a:xfrm>
            <a:off x="180783" y="109901"/>
            <a:ext cx="6242050" cy="873125"/>
          </a:xfrm>
          <a:prstGeom prst="rect">
            <a:avLst/>
          </a:prstGeom>
          <a:solidFill>
            <a:schemeClr val="folHlink"/>
          </a:solidFill>
          <a:ln w="76200">
            <a:solidFill>
              <a:srgbClr val="0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0000"/>
                </a:solidFill>
              </a:rPr>
              <a:t>Lesson 1</a:t>
            </a:r>
          </a:p>
        </p:txBody>
      </p:sp>
    </p:spTree>
    <p:custDataLst>
      <p:tags r:id="rId1"/>
    </p:custDataLst>
  </p:cSld>
  <p:clrMapOvr>
    <a:masterClrMapping/>
  </p:clrMapOvr>
  <p:transition spd="med" advTm="11859">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1484"/>
                                        </p:tgtEl>
                                        <p:attrNameLst>
                                          <p:attrName>style.visibility</p:attrName>
                                        </p:attrNameLst>
                                      </p:cBhvr>
                                      <p:to>
                                        <p:strVal val="visible"/>
                                      </p:to>
                                    </p:set>
                                    <p:anim calcmode="lin" valueType="num">
                                      <p:cBhvr additive="base">
                                        <p:cTn id="7" dur="500" fill="hold"/>
                                        <p:tgtEl>
                                          <p:spTgt spid="361484"/>
                                        </p:tgtEl>
                                        <p:attrNameLst>
                                          <p:attrName>ppt_x</p:attrName>
                                        </p:attrNameLst>
                                      </p:cBhvr>
                                      <p:tavLst>
                                        <p:tav tm="0">
                                          <p:val>
                                            <p:strVal val="#ppt_x"/>
                                          </p:val>
                                        </p:tav>
                                        <p:tav tm="100000">
                                          <p:val>
                                            <p:strVal val="#ppt_x"/>
                                          </p:val>
                                        </p:tav>
                                      </p:tavLst>
                                    </p:anim>
                                    <p:anim calcmode="lin" valueType="num">
                                      <p:cBhvr additive="base">
                                        <p:cTn id="8" dur="500" fill="hold"/>
                                        <p:tgtEl>
                                          <p:spTgt spid="361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61485"/>
                                        </p:tgtEl>
                                        <p:attrNameLst>
                                          <p:attrName>style.visibility</p:attrName>
                                        </p:attrNameLst>
                                      </p:cBhvr>
                                      <p:to>
                                        <p:strVal val="visible"/>
                                      </p:to>
                                    </p:set>
                                    <p:animEffect transition="in" filter="barn(inVertical)">
                                      <p:cBhvr>
                                        <p:cTn id="13" dur="500"/>
                                        <p:tgtEl>
                                          <p:spTgt spid="36148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61486"/>
                                        </p:tgtEl>
                                        <p:attrNameLst>
                                          <p:attrName>style.visibility</p:attrName>
                                        </p:attrNameLst>
                                      </p:cBhvr>
                                      <p:to>
                                        <p:strVal val="visible"/>
                                      </p:to>
                                    </p:set>
                                    <p:anim calcmode="lin" valueType="num">
                                      <p:cBhvr additive="base">
                                        <p:cTn id="18" dur="500" fill="hold"/>
                                        <p:tgtEl>
                                          <p:spTgt spid="361486"/>
                                        </p:tgtEl>
                                        <p:attrNameLst>
                                          <p:attrName>ppt_x</p:attrName>
                                        </p:attrNameLst>
                                      </p:cBhvr>
                                      <p:tavLst>
                                        <p:tav tm="0">
                                          <p:val>
                                            <p:strVal val="#ppt_x"/>
                                          </p:val>
                                        </p:tav>
                                        <p:tav tm="100000">
                                          <p:val>
                                            <p:strVal val="#ppt_x"/>
                                          </p:val>
                                        </p:tav>
                                      </p:tavLst>
                                    </p:anim>
                                    <p:anim calcmode="lin" valueType="num">
                                      <p:cBhvr additive="base">
                                        <p:cTn id="19" dur="500" fill="hold"/>
                                        <p:tgtEl>
                                          <p:spTgt spid="361486"/>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4" grpId="0" autoUpdateAnimBg="0"/>
      <p:bldP spid="361486" grpId="0" autoUpdateAnimBg="0"/>
      <p:bldP spid="6"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70702" y="615298"/>
            <a:ext cx="4176585" cy="1273323"/>
          </a:xfrm>
        </p:spPr>
        <p:txBody>
          <a:bodyPr>
            <a:normAutofit fontScale="90000"/>
          </a:bodyPr>
          <a:lstStyle/>
          <a:p>
            <a:pPr eaLnBrk="1" hangingPunct="1"/>
            <a:r>
              <a:rPr lang="en-US" dirty="0" smtClean="0"/>
              <a:t>Behavior Management</a:t>
            </a:r>
            <a:br>
              <a:rPr lang="en-US" dirty="0" smtClean="0"/>
            </a:br>
            <a:r>
              <a:rPr lang="en-US" dirty="0" err="1" smtClean="0"/>
              <a:t>con’t</a:t>
            </a:r>
            <a:endParaRPr lang="en-US" dirty="0" smtClean="0"/>
          </a:p>
        </p:txBody>
      </p:sp>
      <p:pic>
        <p:nvPicPr>
          <p:cNvPr id="13316" name="Picture 15"/>
          <p:cNvPicPr>
            <a:picLocks noGrp="1" noChangeAspect="1" noChangeArrowheads="1"/>
          </p:cNvPicPr>
          <p:nvPr>
            <p:ph sz="half" idx="1"/>
          </p:nvPr>
        </p:nvPicPr>
        <p:blipFill>
          <a:blip r:embed="rId3"/>
          <a:srcRect/>
          <a:stretch>
            <a:fillRect/>
          </a:stretch>
        </p:blipFill>
        <p:spPr>
          <a:xfrm rot="20204549">
            <a:off x="1512375" y="1543560"/>
            <a:ext cx="1601235" cy="1192514"/>
          </a:xfrm>
          <a:noFill/>
        </p:spPr>
      </p:pic>
      <p:sp>
        <p:nvSpPr>
          <p:cNvPr id="175107" name="Rectangle 3"/>
          <p:cNvSpPr>
            <a:spLocks noGrp="1" noChangeArrowheads="1"/>
          </p:cNvSpPr>
          <p:nvPr>
            <p:ph type="body" sz="half" idx="2"/>
          </p:nvPr>
        </p:nvSpPr>
        <p:spPr>
          <a:xfrm>
            <a:off x="5170206" y="683664"/>
            <a:ext cx="3187581" cy="2093719"/>
          </a:xfrm>
        </p:spPr>
        <p:txBody>
          <a:bodyPr>
            <a:normAutofit fontScale="32500" lnSpcReduction="20000"/>
          </a:bodyPr>
          <a:lstStyle/>
          <a:p>
            <a:pPr marL="0" indent="0" eaLnBrk="1" hangingPunct="1">
              <a:lnSpc>
                <a:spcPct val="90000"/>
              </a:lnSpc>
              <a:spcAft>
                <a:spcPct val="75000"/>
              </a:spcAft>
              <a:buFontTx/>
              <a:buNone/>
            </a:pPr>
            <a:r>
              <a:rPr lang="en-US" sz="6200" dirty="0" smtClean="0">
                <a:solidFill>
                  <a:srgbClr val="000000"/>
                </a:solidFill>
              </a:rPr>
              <a:t>Defining: ABC</a:t>
            </a:r>
          </a:p>
          <a:p>
            <a:pPr marL="0" indent="0" eaLnBrk="1" hangingPunct="1">
              <a:lnSpc>
                <a:spcPct val="90000"/>
              </a:lnSpc>
              <a:spcAft>
                <a:spcPct val="75000"/>
              </a:spcAft>
              <a:buFontTx/>
              <a:buNone/>
            </a:pPr>
            <a:r>
              <a:rPr lang="en-US" sz="6200" dirty="0" smtClean="0">
                <a:solidFill>
                  <a:srgbClr val="000000"/>
                </a:solidFill>
              </a:rPr>
              <a:t>A .  Antecedent</a:t>
            </a:r>
          </a:p>
          <a:p>
            <a:pPr marL="0" indent="0" eaLnBrk="1" hangingPunct="1">
              <a:lnSpc>
                <a:spcPct val="90000"/>
              </a:lnSpc>
              <a:spcAft>
                <a:spcPct val="75000"/>
              </a:spcAft>
              <a:buFontTx/>
              <a:buNone/>
            </a:pPr>
            <a:r>
              <a:rPr lang="en-US" sz="6200" dirty="0" smtClean="0">
                <a:solidFill>
                  <a:srgbClr val="000000"/>
                </a:solidFill>
              </a:rPr>
              <a:t>B.   Behavior</a:t>
            </a:r>
          </a:p>
          <a:p>
            <a:pPr marL="0" indent="0" eaLnBrk="1" hangingPunct="1">
              <a:lnSpc>
                <a:spcPct val="90000"/>
              </a:lnSpc>
              <a:spcAft>
                <a:spcPct val="75000"/>
              </a:spcAft>
              <a:buFontTx/>
              <a:buNone/>
            </a:pPr>
            <a:r>
              <a:rPr lang="en-US" sz="6200" dirty="0" smtClean="0">
                <a:solidFill>
                  <a:srgbClr val="000000"/>
                </a:solidFill>
              </a:rPr>
              <a:t>C.   Consequence</a:t>
            </a:r>
          </a:p>
          <a:p>
            <a:pPr marL="0" indent="0" eaLnBrk="1" hangingPunct="1">
              <a:lnSpc>
                <a:spcPct val="90000"/>
              </a:lnSpc>
              <a:spcAft>
                <a:spcPct val="75000"/>
              </a:spcAft>
              <a:buFontTx/>
              <a:buNone/>
            </a:pPr>
            <a:endParaRPr lang="en-US" dirty="0" smtClean="0">
              <a:solidFill>
                <a:srgbClr val="000000"/>
              </a:solidFill>
            </a:endParaRPr>
          </a:p>
        </p:txBody>
      </p:sp>
      <p:sp>
        <p:nvSpPr>
          <p:cNvPr id="175120" name="Text Box 16"/>
          <p:cNvSpPr txBox="1">
            <a:spLocks noChangeArrowheads="1"/>
          </p:cNvSpPr>
          <p:nvPr/>
        </p:nvSpPr>
        <p:spPr bwMode="auto">
          <a:xfrm>
            <a:off x="370702" y="3003758"/>
            <a:ext cx="8397284" cy="2554545"/>
          </a:xfrm>
          <a:prstGeom prst="rect">
            <a:avLst/>
          </a:prstGeom>
          <a:noFill/>
          <a:ln w="9525">
            <a:noFill/>
            <a:miter lim="800000"/>
            <a:headEnd/>
            <a:tailEnd/>
          </a:ln>
        </p:spPr>
        <p:txBody>
          <a:bodyPr wrap="square">
            <a:spAutoFit/>
          </a:bodyPr>
          <a:lstStyle/>
          <a:p>
            <a:pPr eaLnBrk="1" hangingPunct="1">
              <a:spcAft>
                <a:spcPct val="75000"/>
              </a:spcAft>
              <a:buFontTx/>
              <a:buNone/>
            </a:pPr>
            <a:r>
              <a:rPr lang="en-US" sz="2000" dirty="0" smtClean="0">
                <a:solidFill>
                  <a:srgbClr val="000000"/>
                </a:solidFill>
              </a:rPr>
              <a:t>The A-B-C model of behavior does provide us with a framework for deciding how behaviors can be modified.  It assumes that behavior is influenced by events in the environment.  Events that occur immediately before a behavior are called </a:t>
            </a:r>
            <a:r>
              <a:rPr lang="en-US" sz="2000" dirty="0" smtClean="0">
                <a:solidFill>
                  <a:srgbClr val="FF0000"/>
                </a:solidFill>
              </a:rPr>
              <a:t>a</a:t>
            </a:r>
            <a:r>
              <a:rPr lang="en-US" sz="2000" dirty="0" smtClean="0">
                <a:solidFill>
                  <a:srgbClr val="000000"/>
                </a:solidFill>
              </a:rPr>
              <a:t>ntecedents, and events immediately following a </a:t>
            </a:r>
            <a:r>
              <a:rPr lang="en-US" sz="2000" dirty="0" smtClean="0">
                <a:solidFill>
                  <a:srgbClr val="FF0000"/>
                </a:solidFill>
              </a:rPr>
              <a:t>b</a:t>
            </a:r>
            <a:r>
              <a:rPr lang="en-US" sz="2000" dirty="0" smtClean="0">
                <a:solidFill>
                  <a:srgbClr val="000000"/>
                </a:solidFill>
              </a:rPr>
              <a:t>ehavior are called </a:t>
            </a:r>
            <a:r>
              <a:rPr lang="en-US" sz="2000" dirty="0" smtClean="0">
                <a:solidFill>
                  <a:srgbClr val="FF0000"/>
                </a:solidFill>
              </a:rPr>
              <a:t>c</a:t>
            </a:r>
            <a:r>
              <a:rPr lang="en-US" sz="2000" dirty="0" smtClean="0">
                <a:solidFill>
                  <a:srgbClr val="000000"/>
                </a:solidFill>
              </a:rPr>
              <a:t>onsequences.  Antecedents may set the occasion for the occurrence of a behavior, and consequences serve to either increase, maintain, or decrease a behavior.  Some antecedents can be a sound, a smell, a touch, or the presence of a particular person.</a:t>
            </a:r>
            <a:endParaRPr lang="en-US" sz="2000"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5107">
                                            <p:txEl>
                                              <p:pRg st="0" end="0"/>
                                            </p:txEl>
                                          </p:spTgt>
                                        </p:tgtEl>
                                        <p:attrNameLst>
                                          <p:attrName>style.visibility</p:attrName>
                                        </p:attrNameLst>
                                      </p:cBhvr>
                                      <p:to>
                                        <p:strVal val="visible"/>
                                      </p:to>
                                    </p:set>
                                    <p:anim to="" calcmode="lin" valueType="num">
                                      <p:cBhvr>
                                        <p:cTn id="7" dur="1" fill="hold"/>
                                        <p:tgtEl>
                                          <p:spTgt spid="175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175107">
                                            <p:txEl>
                                              <p:pRg st="0" end="0"/>
                                            </p:txEl>
                                          </p:spTgt>
                                        </p:tgtEl>
                                        <p:attrNameLst>
                                          <p:attrName>style.visibility</p:attrName>
                                        </p:attrNameLst>
                                      </p:cBhvr>
                                      <p:to>
                                        <p:strVal val="visible"/>
                                      </p:to>
                                    </p:set>
                                    <p:anim calcmode="lin" valueType="num">
                                      <p:cBhvr additive="base">
                                        <p:cTn id="18" dur="5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5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175107">
                                            <p:txEl>
                                              <p:pRg st="1" end="1"/>
                                            </p:txEl>
                                          </p:spTgt>
                                        </p:tgtEl>
                                        <p:attrNameLst>
                                          <p:attrName>style.visibility</p:attrName>
                                        </p:attrNameLst>
                                      </p:cBhvr>
                                      <p:to>
                                        <p:strVal val="visible"/>
                                      </p:to>
                                    </p:set>
                                    <p:anim calcmode="lin" valueType="num">
                                      <p:cBhvr additive="base">
                                        <p:cTn id="24" dur="5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5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1" nodeType="clickEffect">
                                  <p:stCondLst>
                                    <p:cond delay="0"/>
                                  </p:stCondLst>
                                  <p:childTnLst>
                                    <p:set>
                                      <p:cBhvr>
                                        <p:cTn id="29" dur="1" fill="hold">
                                          <p:stCondLst>
                                            <p:cond delay="0"/>
                                          </p:stCondLst>
                                        </p:cTn>
                                        <p:tgtEl>
                                          <p:spTgt spid="175107">
                                            <p:txEl>
                                              <p:pRg st="2" end="2"/>
                                            </p:txEl>
                                          </p:spTgt>
                                        </p:tgtEl>
                                        <p:attrNameLst>
                                          <p:attrName>style.visibility</p:attrName>
                                        </p:attrNameLst>
                                      </p:cBhvr>
                                      <p:to>
                                        <p:strVal val="visible"/>
                                      </p:to>
                                    </p:set>
                                    <p:anim calcmode="lin" valueType="num">
                                      <p:cBhvr additive="base">
                                        <p:cTn id="30" dur="5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5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175107">
                                            <p:txEl>
                                              <p:pRg st="3" end="3"/>
                                            </p:txEl>
                                          </p:spTgt>
                                        </p:tgtEl>
                                        <p:attrNameLst>
                                          <p:attrName>style.visibility</p:attrName>
                                        </p:attrNameLst>
                                      </p:cBhvr>
                                      <p:to>
                                        <p:strVal val="visible"/>
                                      </p:to>
                                    </p:set>
                                    <p:anim calcmode="lin" valueType="num">
                                      <p:cBhvr additive="base">
                                        <p:cTn id="36" dur="5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5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5120"/>
                                        </p:tgtEl>
                                        <p:attrNameLst>
                                          <p:attrName>style.visibility</p:attrName>
                                        </p:attrNameLst>
                                      </p:cBhvr>
                                      <p:to>
                                        <p:strVal val="visible"/>
                                      </p:to>
                                    </p:set>
                                    <p:animEffect transition="in" filter="diamond(in)">
                                      <p:cBhvr>
                                        <p:cTn id="42" dur="2000"/>
                                        <p:tgtEl>
                                          <p:spTgt spid="17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75107" grpId="0" uiExpand="1" build="p" autoUpdateAnimBg="0"/>
      <p:bldP spid="175107" grpId="1" build="p"/>
      <p:bldP spid="175120"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07576" y="461472"/>
            <a:ext cx="7699761" cy="819704"/>
          </a:xfrm>
        </p:spPr>
        <p:txBody>
          <a:bodyPr>
            <a:normAutofit fontScale="90000"/>
          </a:bodyPr>
          <a:lstStyle/>
          <a:p>
            <a:pPr eaLnBrk="1" hangingPunct="1"/>
            <a:r>
              <a:rPr lang="en-US" dirty="0" smtClean="0"/>
              <a:t>Behavior Management - </a:t>
            </a:r>
            <a:r>
              <a:rPr lang="en-US" dirty="0" err="1" smtClean="0"/>
              <a:t>con’t</a:t>
            </a:r>
            <a:endParaRPr lang="en-US" dirty="0" smtClean="0"/>
          </a:p>
        </p:txBody>
      </p:sp>
      <p:pic>
        <p:nvPicPr>
          <p:cNvPr id="13316" name="Picture 15"/>
          <p:cNvPicPr>
            <a:picLocks noGrp="1" noChangeAspect="1" noChangeArrowheads="1"/>
          </p:cNvPicPr>
          <p:nvPr>
            <p:ph sz="half" idx="1"/>
          </p:nvPr>
        </p:nvPicPr>
        <p:blipFill>
          <a:blip r:embed="rId3"/>
          <a:srcRect/>
          <a:stretch>
            <a:fillRect/>
          </a:stretch>
        </p:blipFill>
        <p:spPr>
          <a:xfrm rot="20204549">
            <a:off x="394549" y="1248648"/>
            <a:ext cx="1108065" cy="825227"/>
          </a:xfrm>
          <a:noFill/>
        </p:spPr>
      </p:pic>
      <p:sp>
        <p:nvSpPr>
          <p:cNvPr id="175120" name="Text Box 16"/>
          <p:cNvSpPr txBox="1">
            <a:spLocks noChangeArrowheads="1"/>
          </p:cNvSpPr>
          <p:nvPr/>
        </p:nvSpPr>
        <p:spPr bwMode="auto">
          <a:xfrm>
            <a:off x="1034040" y="2059536"/>
            <a:ext cx="7246833" cy="3770263"/>
          </a:xfrm>
          <a:prstGeom prst="rect">
            <a:avLst/>
          </a:prstGeom>
          <a:noFill/>
          <a:ln w="9525">
            <a:noFill/>
            <a:miter lim="800000"/>
            <a:headEnd/>
            <a:tailEnd/>
          </a:ln>
        </p:spPr>
        <p:txBody>
          <a:bodyPr wrap="square">
            <a:spAutoFit/>
          </a:bodyPr>
          <a:lstStyle/>
          <a:p>
            <a:pPr eaLnBrk="1" hangingPunct="1">
              <a:spcAft>
                <a:spcPct val="75000"/>
              </a:spcAft>
              <a:buFontTx/>
              <a:buNone/>
            </a:pPr>
            <a:r>
              <a:rPr lang="en-US" sz="2000" dirty="0" smtClean="0">
                <a:solidFill>
                  <a:srgbClr val="000000"/>
                </a:solidFill>
              </a:rPr>
              <a:t>Consequences of a positive nature that follows a behavior can include events such as a praise, food, removal of a negative event such as a loud person, or attention.  Consequences of a negative nature can be typically unfavorable events, such as a reprimands, or the removal of something positive, such as attention.</a:t>
            </a:r>
          </a:p>
          <a:p>
            <a:pPr eaLnBrk="1" hangingPunct="1">
              <a:spcAft>
                <a:spcPct val="75000"/>
              </a:spcAft>
              <a:buFontTx/>
              <a:buNone/>
            </a:pPr>
            <a:r>
              <a:rPr lang="en-US" sz="2000" dirty="0" smtClean="0">
                <a:solidFill>
                  <a:srgbClr val="000000"/>
                </a:solidFill>
              </a:rPr>
              <a:t>Antecedents or cues are those events in the environment that set the occasion for a behavior.  All behaviors occur in the midst of a vast array of stimuli, and, although cues do not automatically “make” a response occur, they do communicate the likelihood of reinforcement of a certain behavior.</a:t>
            </a:r>
            <a:endParaRPr lang="en-US" sz="2000"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5120"/>
                                        </p:tgtEl>
                                        <p:attrNameLst>
                                          <p:attrName>style.visibility</p:attrName>
                                        </p:attrNameLst>
                                      </p:cBhvr>
                                      <p:to>
                                        <p:strVal val="visible"/>
                                      </p:to>
                                    </p:set>
                                    <p:animEffect transition="in" filter="diamond(in)">
                                      <p:cBhvr>
                                        <p:cTn id="13" dur="2000"/>
                                        <p:tgtEl>
                                          <p:spTgt spid="17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75120"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8427" y="478564"/>
            <a:ext cx="8399116" cy="589660"/>
          </a:xfrm>
        </p:spPr>
        <p:txBody>
          <a:bodyPr>
            <a:normAutofit fontScale="90000"/>
          </a:bodyPr>
          <a:lstStyle/>
          <a:p>
            <a:pPr eaLnBrk="1" hangingPunct="1"/>
            <a:r>
              <a:rPr lang="en-US" dirty="0" smtClean="0"/>
              <a:t>Behavior Management - </a:t>
            </a:r>
            <a:r>
              <a:rPr lang="en-US" dirty="0" err="1" smtClean="0"/>
              <a:t>con’t</a:t>
            </a:r>
            <a:endParaRPr lang="en-US" dirty="0" smtClean="0"/>
          </a:p>
        </p:txBody>
      </p:sp>
      <p:pic>
        <p:nvPicPr>
          <p:cNvPr id="13316" name="Picture 15"/>
          <p:cNvPicPr>
            <a:picLocks noGrp="1" noChangeAspect="1" noChangeArrowheads="1"/>
          </p:cNvPicPr>
          <p:nvPr>
            <p:ph sz="half" idx="1"/>
          </p:nvPr>
        </p:nvPicPr>
        <p:blipFill>
          <a:blip r:embed="rId3"/>
          <a:srcRect/>
          <a:stretch>
            <a:fillRect/>
          </a:stretch>
        </p:blipFill>
        <p:spPr>
          <a:xfrm rot="20204549">
            <a:off x="532322" y="1103790"/>
            <a:ext cx="1048577" cy="780924"/>
          </a:xfrm>
          <a:noFill/>
        </p:spPr>
      </p:pic>
      <p:sp>
        <p:nvSpPr>
          <p:cNvPr id="175120" name="Text Box 16"/>
          <p:cNvSpPr txBox="1">
            <a:spLocks noChangeArrowheads="1"/>
          </p:cNvSpPr>
          <p:nvPr/>
        </p:nvSpPr>
        <p:spPr bwMode="auto">
          <a:xfrm>
            <a:off x="667266" y="1783534"/>
            <a:ext cx="7861438" cy="3754874"/>
          </a:xfrm>
          <a:prstGeom prst="rect">
            <a:avLst/>
          </a:prstGeom>
          <a:noFill/>
          <a:ln w="9525">
            <a:noFill/>
            <a:miter lim="800000"/>
            <a:headEnd/>
            <a:tailEnd/>
          </a:ln>
        </p:spPr>
        <p:txBody>
          <a:bodyPr wrap="square">
            <a:spAutoFit/>
          </a:bodyPr>
          <a:lstStyle/>
          <a:p>
            <a:pPr eaLnBrk="1" hangingPunct="1">
              <a:spcAft>
                <a:spcPct val="75000"/>
              </a:spcAft>
              <a:buFontTx/>
              <a:buNone/>
            </a:pPr>
            <a:r>
              <a:rPr lang="en-US" sz="2000" dirty="0" smtClean="0">
                <a:solidFill>
                  <a:srgbClr val="000000"/>
                </a:solidFill>
              </a:rPr>
              <a:t>Consequences are those things that follow a behavior that either increases or decrease the probability that the behavior will or will not occur again.</a:t>
            </a:r>
          </a:p>
          <a:p>
            <a:pPr eaLnBrk="1" hangingPunct="1">
              <a:spcAft>
                <a:spcPct val="75000"/>
              </a:spcAft>
              <a:buFontTx/>
              <a:buNone/>
            </a:pPr>
            <a:r>
              <a:rPr lang="en-US" sz="2000" dirty="0" smtClean="0">
                <a:solidFill>
                  <a:srgbClr val="000000"/>
                </a:solidFill>
              </a:rPr>
              <a:t>Positive consequences or positive reinforcement is one of the most powerful tools we have to increase behaviors.  The use of positive reinforcement is also consistent with the proactive philosophy because it forces programming to focus on what we want the consumer to do.</a:t>
            </a:r>
          </a:p>
          <a:p>
            <a:pPr eaLnBrk="1" hangingPunct="1">
              <a:spcAft>
                <a:spcPct val="75000"/>
              </a:spcAft>
              <a:buFontTx/>
              <a:buNone/>
            </a:pPr>
            <a:r>
              <a:rPr lang="en-US" sz="2000" dirty="0" smtClean="0">
                <a:solidFill>
                  <a:srgbClr val="000000"/>
                </a:solidFill>
              </a:rPr>
              <a:t>**</a:t>
            </a:r>
            <a:r>
              <a:rPr lang="en-US" sz="2000" dirty="0" smtClean="0">
                <a:solidFill>
                  <a:srgbClr val="0070C0"/>
                </a:solidFill>
              </a:rPr>
              <a:t>A VALUABLE TOOL</a:t>
            </a:r>
            <a:r>
              <a:rPr lang="en-US" sz="2000" dirty="0" smtClean="0">
                <a:solidFill>
                  <a:srgbClr val="000000"/>
                </a:solidFill>
              </a:rPr>
              <a:t>– always seek your supervisor to learn more about the consumers your are working with.  </a:t>
            </a:r>
            <a:endParaRPr lang="en-US" sz="2000" dirty="0">
              <a:solidFill>
                <a:srgbClr val="0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5120"/>
                                        </p:tgtEl>
                                        <p:attrNameLst>
                                          <p:attrName>style.visibility</p:attrName>
                                        </p:attrNameLst>
                                      </p:cBhvr>
                                      <p:to>
                                        <p:strVal val="visible"/>
                                      </p:to>
                                    </p:set>
                                    <p:animEffect transition="in" filter="diamond(in)">
                                      <p:cBhvr>
                                        <p:cTn id="13" dur="2000"/>
                                        <p:tgtEl>
                                          <p:spTgt spid="17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751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60191" y="4342545"/>
            <a:ext cx="8183880" cy="1051560"/>
          </a:xfrm>
        </p:spPr>
        <p:txBody>
          <a:bodyPr/>
          <a:lstStyle/>
          <a:p>
            <a:r>
              <a:rPr lang="en-US" dirty="0" smtClean="0"/>
              <a:t>COMMUNITY INTEGRATION</a:t>
            </a:r>
          </a:p>
        </p:txBody>
      </p:sp>
      <p:sp>
        <p:nvSpPr>
          <p:cNvPr id="175107" name="Rectangle 3"/>
          <p:cNvSpPr>
            <a:spLocks noGrp="1" noChangeArrowheads="1"/>
          </p:cNvSpPr>
          <p:nvPr>
            <p:ph idx="1"/>
          </p:nvPr>
        </p:nvSpPr>
        <p:spPr>
          <a:xfrm>
            <a:off x="457200" y="948584"/>
            <a:ext cx="8229600" cy="3161944"/>
          </a:xfrm>
        </p:spPr>
        <p:txBody>
          <a:bodyPr>
            <a:normAutofit fontScale="92500" lnSpcReduction="20000"/>
          </a:bodyPr>
          <a:lstStyle/>
          <a:p>
            <a:r>
              <a:rPr lang="en-US" dirty="0" smtClean="0"/>
              <a:t>Its purpose is to view people with developmental disabilities in terms of a lifestyle which provides opportunities for full inclusion in the community setting.</a:t>
            </a:r>
          </a:p>
          <a:p>
            <a:endParaRPr lang="en-US" dirty="0" smtClean="0"/>
          </a:p>
          <a:p>
            <a:endParaRPr lang="en-US" dirty="0"/>
          </a:p>
          <a:p>
            <a:r>
              <a:rPr lang="en-US" dirty="0" smtClean="0"/>
              <a:t>A part of this process will be to review strengths and needs of the individuals while building community integration.</a:t>
            </a:r>
            <a:endParaRPr lang="en-US" dirty="0"/>
          </a:p>
          <a:p>
            <a:endParaRPr lang="en-US"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ox(in)">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175107">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17510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85829" y="4154538"/>
            <a:ext cx="8183880" cy="1051560"/>
          </a:xfrm>
        </p:spPr>
        <p:txBody>
          <a:bodyPr>
            <a:normAutofit fontScale="90000"/>
          </a:bodyPr>
          <a:lstStyle/>
          <a:p>
            <a:r>
              <a:rPr lang="en-US" dirty="0" smtClean="0"/>
              <a:t>Important Techniques to </a:t>
            </a:r>
            <a:br>
              <a:rPr lang="en-US" dirty="0" smtClean="0"/>
            </a:br>
            <a:r>
              <a:rPr lang="en-US" dirty="0" smtClean="0"/>
              <a:t>Community Integration </a:t>
            </a:r>
          </a:p>
        </p:txBody>
      </p:sp>
      <p:sp>
        <p:nvSpPr>
          <p:cNvPr id="175107" name="Rectangle 3"/>
          <p:cNvSpPr>
            <a:spLocks noGrp="1" noChangeArrowheads="1"/>
          </p:cNvSpPr>
          <p:nvPr>
            <p:ph idx="1"/>
          </p:nvPr>
        </p:nvSpPr>
        <p:spPr>
          <a:xfrm>
            <a:off x="482838" y="617436"/>
            <a:ext cx="8229600" cy="3168351"/>
          </a:xfrm>
        </p:spPr>
        <p:txBody>
          <a:bodyPr>
            <a:normAutofit/>
          </a:bodyPr>
          <a:lstStyle/>
          <a:p>
            <a:pPr marL="514350" indent="-514350">
              <a:buAutoNum type="arabicPeriod"/>
            </a:pPr>
            <a:r>
              <a:rPr lang="en-US" dirty="0" smtClean="0"/>
              <a:t>Consumer given the experience of choice in both small, everyday matter (what to eat and what to wear) and large, life-defining matters (like who to live with or what sort of work to do). </a:t>
            </a:r>
          </a:p>
          <a:p>
            <a:pPr marL="514350" indent="-514350">
              <a:buNone/>
            </a:pPr>
            <a:r>
              <a:rPr lang="en-US" dirty="0" smtClean="0"/>
              <a:t>	 Personal choices defines and expresses individual identity.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ox(in)">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blinds(horizontal)">
                                      <p:cBhvr>
                                        <p:cTn id="12" dur="500"/>
                                        <p:tgtEl>
                                          <p:spTgt spid="175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5107">
                                            <p:txEl>
                                              <p:pRg st="1" end="1"/>
                                            </p:txEl>
                                          </p:spTgt>
                                        </p:tgtEl>
                                        <p:attrNameLst>
                                          <p:attrName>style.visibility</p:attrName>
                                        </p:attrNameLst>
                                      </p:cBhvr>
                                      <p:to>
                                        <p:strVal val="visible"/>
                                      </p:to>
                                    </p:set>
                                    <p:animEffect transition="in" filter="blinds(horizontal)">
                                      <p:cBhvr>
                                        <p:cTn id="17" dur="500"/>
                                        <p:tgtEl>
                                          <p:spTgt spid="175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34554" y="4402366"/>
            <a:ext cx="8183880" cy="1051560"/>
          </a:xfrm>
        </p:spPr>
        <p:txBody>
          <a:bodyPr>
            <a:normAutofit fontScale="90000"/>
          </a:bodyPr>
          <a:lstStyle/>
          <a:p>
            <a:r>
              <a:rPr lang="en-US" dirty="0" smtClean="0"/>
              <a:t>Important Techniques to </a:t>
            </a:r>
            <a:br>
              <a:rPr lang="en-US" dirty="0" smtClean="0"/>
            </a:br>
            <a:r>
              <a:rPr lang="en-US" dirty="0" smtClean="0"/>
              <a:t>Community Integration –cont’d</a:t>
            </a:r>
          </a:p>
        </p:txBody>
      </p:sp>
      <p:sp>
        <p:nvSpPr>
          <p:cNvPr id="175107" name="Rectangle 3"/>
          <p:cNvSpPr>
            <a:spLocks noGrp="1" noChangeArrowheads="1"/>
          </p:cNvSpPr>
          <p:nvPr>
            <p:ph idx="1"/>
          </p:nvPr>
        </p:nvSpPr>
        <p:spPr>
          <a:xfrm>
            <a:off x="457200" y="608890"/>
            <a:ext cx="8229600" cy="3812058"/>
          </a:xfrm>
        </p:spPr>
        <p:txBody>
          <a:bodyPr>
            <a:normAutofit/>
          </a:bodyPr>
          <a:lstStyle/>
          <a:p>
            <a:pPr>
              <a:buNone/>
            </a:pPr>
            <a:r>
              <a:rPr lang="en-US" dirty="0" smtClean="0"/>
              <a:t>2.  Consumers learn by going into a community and observing what goes on.  It sets the stage for any additional need for changes in the skills.  (IT A VISUAL TOOL to help consumers get the concept of a goal he/she is working on when in community) for example: utilizing a post office to mail and receive letters.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ox(in)">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blinds(horizontal)">
                                      <p:cBhvr>
                                        <p:cTn id="12" dur="500"/>
                                        <p:tgtEl>
                                          <p:spTgt spid="17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1312" y="615297"/>
            <a:ext cx="7563028" cy="598206"/>
          </a:xfrm>
        </p:spPr>
        <p:txBody>
          <a:bodyPr>
            <a:noAutofit/>
          </a:bodyPr>
          <a:lstStyle/>
          <a:p>
            <a:pPr eaLnBrk="1" hangingPunct="1"/>
            <a:r>
              <a:rPr lang="en-US" sz="2400" dirty="0" smtClean="0"/>
              <a:t>Legal rights for persons served by the organization</a:t>
            </a:r>
          </a:p>
        </p:txBody>
      </p:sp>
      <p:pic>
        <p:nvPicPr>
          <p:cNvPr id="17413" name="Picture 11"/>
          <p:cNvPicPr>
            <a:picLocks noGrp="1" noChangeAspect="1" noChangeArrowheads="1"/>
          </p:cNvPicPr>
          <p:nvPr>
            <p:ph sz="half" idx="1"/>
          </p:nvPr>
        </p:nvPicPr>
        <p:blipFill>
          <a:blip r:embed="rId3"/>
          <a:srcRect/>
          <a:stretch>
            <a:fillRect/>
          </a:stretch>
        </p:blipFill>
        <p:spPr>
          <a:xfrm>
            <a:off x="906198" y="1323386"/>
            <a:ext cx="956786" cy="711789"/>
          </a:xfrm>
          <a:noFill/>
        </p:spPr>
      </p:pic>
      <p:sp>
        <p:nvSpPr>
          <p:cNvPr id="524291" name="Rectangle 3"/>
          <p:cNvSpPr>
            <a:spLocks noGrp="1" noChangeArrowheads="1"/>
          </p:cNvSpPr>
          <p:nvPr>
            <p:ph type="body" sz="half" idx="2"/>
          </p:nvPr>
        </p:nvSpPr>
        <p:spPr>
          <a:xfrm>
            <a:off x="2900096" y="1197865"/>
            <a:ext cx="5162551" cy="836613"/>
          </a:xfrm>
        </p:spPr>
        <p:txBody>
          <a:bodyPr>
            <a:normAutofit lnSpcReduction="10000"/>
          </a:bodyPr>
          <a:lstStyle/>
          <a:p>
            <a:pPr marL="0" indent="0" eaLnBrk="1" hangingPunct="1">
              <a:spcAft>
                <a:spcPct val="75000"/>
              </a:spcAft>
              <a:buFontTx/>
              <a:buNone/>
            </a:pPr>
            <a:r>
              <a:rPr lang="en-US" sz="2400" dirty="0" smtClean="0">
                <a:solidFill>
                  <a:srgbClr val="000000"/>
                </a:solidFill>
              </a:rPr>
              <a:t>Legal Rights leads us to the list of State and Federal Laws:</a:t>
            </a:r>
          </a:p>
        </p:txBody>
      </p:sp>
      <p:sp>
        <p:nvSpPr>
          <p:cNvPr id="17412" name="Rectangle 4"/>
          <p:cNvSpPr>
            <a:spLocks noChangeArrowheads="1"/>
          </p:cNvSpPr>
          <p:nvPr/>
        </p:nvSpPr>
        <p:spPr bwMode="auto">
          <a:xfrm>
            <a:off x="3557589" y="3455989"/>
            <a:ext cx="5162551" cy="1247775"/>
          </a:xfrm>
          <a:prstGeom prst="rect">
            <a:avLst/>
          </a:prstGeom>
          <a:noFill/>
          <a:ln w="9525">
            <a:noFill/>
            <a:miter lim="800000"/>
            <a:headEnd/>
            <a:tailEnd/>
          </a:ln>
        </p:spPr>
        <p:txBody>
          <a:bodyPr/>
          <a:lstStyle/>
          <a:p>
            <a:pPr marL="342900" indent="-342900" eaLnBrk="1" hangingPunct="1">
              <a:spcAft>
                <a:spcPct val="45000"/>
              </a:spcAft>
              <a:buFontTx/>
              <a:buNone/>
            </a:pPr>
            <a:endParaRPr lang="en-US" sz="2400" dirty="0">
              <a:solidFill>
                <a:srgbClr val="FFFFCC"/>
              </a:solidFill>
            </a:endParaRPr>
          </a:p>
        </p:txBody>
      </p:sp>
      <p:sp>
        <p:nvSpPr>
          <p:cNvPr id="524301" name="Text Box 13"/>
          <p:cNvSpPr txBox="1">
            <a:spLocks noChangeArrowheads="1"/>
          </p:cNvSpPr>
          <p:nvPr/>
        </p:nvSpPr>
        <p:spPr bwMode="auto">
          <a:xfrm>
            <a:off x="906198" y="2119255"/>
            <a:ext cx="6973024" cy="4810548"/>
          </a:xfrm>
          <a:prstGeom prst="rect">
            <a:avLst/>
          </a:prstGeom>
          <a:noFill/>
          <a:ln w="9525">
            <a:noFill/>
            <a:miter lim="800000"/>
            <a:headEnd/>
            <a:tailEnd/>
          </a:ln>
        </p:spPr>
        <p:txBody>
          <a:bodyPr wrap="square">
            <a:spAutoFit/>
          </a:bodyPr>
          <a:lstStyle/>
          <a:p>
            <a:pPr eaLnBrk="1" hangingPunct="1">
              <a:spcAft>
                <a:spcPct val="75000"/>
              </a:spcAft>
            </a:pPr>
            <a:r>
              <a:rPr lang="en-US" sz="2000" dirty="0" smtClean="0">
                <a:solidFill>
                  <a:srgbClr val="000000"/>
                </a:solidFill>
              </a:rPr>
              <a:t> </a:t>
            </a:r>
            <a:r>
              <a:rPr lang="en-US" sz="2000" dirty="0">
                <a:solidFill>
                  <a:srgbClr val="000000"/>
                </a:solidFill>
              </a:rPr>
              <a:t>P.L. 94-142 Individuals with Disability Education (IDEA) P.L&gt; 99-457 Part H</a:t>
            </a:r>
          </a:p>
          <a:p>
            <a:pPr eaLnBrk="1" hangingPunct="1">
              <a:spcAft>
                <a:spcPct val="75000"/>
              </a:spcAft>
            </a:pPr>
            <a:r>
              <a:rPr lang="en-US" sz="2000" dirty="0">
                <a:solidFill>
                  <a:srgbClr val="000000"/>
                </a:solidFill>
              </a:rPr>
              <a:t> Rehabilitation Act of 1973 Section 504</a:t>
            </a:r>
          </a:p>
          <a:p>
            <a:pPr eaLnBrk="1" hangingPunct="1">
              <a:spcAft>
                <a:spcPct val="75000"/>
              </a:spcAft>
            </a:pPr>
            <a:r>
              <a:rPr lang="en-US" sz="2000" dirty="0" smtClean="0">
                <a:solidFill>
                  <a:srgbClr val="000000"/>
                </a:solidFill>
              </a:rPr>
              <a:t>Title VI of the Civil Rights Act of 1964</a:t>
            </a:r>
          </a:p>
          <a:p>
            <a:pPr eaLnBrk="1" hangingPunct="1">
              <a:spcAft>
                <a:spcPct val="75000"/>
              </a:spcAft>
            </a:pPr>
            <a:r>
              <a:rPr lang="en-US" sz="2000" dirty="0" smtClean="0">
                <a:solidFill>
                  <a:srgbClr val="000000"/>
                </a:solidFill>
              </a:rPr>
              <a:t> </a:t>
            </a:r>
            <a:r>
              <a:rPr lang="en-US" sz="2000" dirty="0">
                <a:solidFill>
                  <a:srgbClr val="000000"/>
                </a:solidFill>
              </a:rPr>
              <a:t>Federal Freedom of Information Act</a:t>
            </a:r>
          </a:p>
          <a:p>
            <a:pPr eaLnBrk="1" hangingPunct="1">
              <a:spcAft>
                <a:spcPct val="75000"/>
              </a:spcAft>
            </a:pPr>
            <a:r>
              <a:rPr lang="en-US" sz="2000" dirty="0">
                <a:solidFill>
                  <a:srgbClr val="000000"/>
                </a:solidFill>
              </a:rPr>
              <a:t>Developmentally Disabled Assistance and Bill of Rights Act of 1984 and Amendments of 1987</a:t>
            </a:r>
          </a:p>
          <a:p>
            <a:pPr eaLnBrk="1" hangingPunct="1">
              <a:spcAft>
                <a:spcPct val="75000"/>
              </a:spcAft>
            </a:pPr>
            <a:endParaRPr lang="en-US" sz="2400" dirty="0">
              <a:solidFill>
                <a:srgbClr val="000000"/>
              </a:solidFill>
            </a:endParaRPr>
          </a:p>
          <a:p>
            <a:pPr eaLnBrk="1" hangingPunct="1">
              <a:spcAft>
                <a:spcPct val="75000"/>
              </a:spcAft>
              <a:buFontTx/>
              <a:buNone/>
            </a:pP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 calcmode="lin" valueType="num">
                                      <p:cBhvr additive="base">
                                        <p:cTn id="7" dur="500" fill="hold"/>
                                        <p:tgtEl>
                                          <p:spTgt spid="524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4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4301"/>
                                        </p:tgtEl>
                                        <p:attrNameLst>
                                          <p:attrName>style.visibility</p:attrName>
                                        </p:attrNameLst>
                                      </p:cBhvr>
                                      <p:to>
                                        <p:strVal val="visible"/>
                                      </p:to>
                                    </p:set>
                                    <p:anim calcmode="lin" valueType="num">
                                      <p:cBhvr additive="base">
                                        <p:cTn id="13" dur="500" fill="hold"/>
                                        <p:tgtEl>
                                          <p:spTgt spid="524301"/>
                                        </p:tgtEl>
                                        <p:attrNameLst>
                                          <p:attrName>ppt_x</p:attrName>
                                        </p:attrNameLst>
                                      </p:cBhvr>
                                      <p:tavLst>
                                        <p:tav tm="0">
                                          <p:val>
                                            <p:strVal val="0-#ppt_w/2"/>
                                          </p:val>
                                        </p:tav>
                                        <p:tav tm="100000">
                                          <p:val>
                                            <p:strVal val="#ppt_x"/>
                                          </p:val>
                                        </p:tav>
                                      </p:tavLst>
                                    </p:anim>
                                    <p:anim calcmode="lin" valueType="num">
                                      <p:cBhvr additive="base">
                                        <p:cTn id="14" dur="500" fill="hold"/>
                                        <p:tgtEl>
                                          <p:spTgt spid="524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autoUpdateAnimBg="0"/>
      <p:bldP spid="52430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2825" y="919430"/>
            <a:ext cx="8229600" cy="609600"/>
          </a:xfrm>
        </p:spPr>
        <p:txBody>
          <a:bodyPr>
            <a:normAutofit fontScale="90000"/>
          </a:bodyPr>
          <a:lstStyle/>
          <a:p>
            <a:pPr eaLnBrk="1" hangingPunct="1"/>
            <a:r>
              <a:rPr lang="en-US" sz="2800" dirty="0" smtClean="0"/>
              <a:t>Legal rights for persons served by the organization</a:t>
            </a:r>
          </a:p>
        </p:txBody>
      </p:sp>
      <p:sp>
        <p:nvSpPr>
          <p:cNvPr id="18435" name="Rectangle 12"/>
          <p:cNvSpPr>
            <a:spLocks noChangeArrowheads="1"/>
          </p:cNvSpPr>
          <p:nvPr/>
        </p:nvSpPr>
        <p:spPr bwMode="auto">
          <a:xfrm>
            <a:off x="3554414" y="2451101"/>
            <a:ext cx="5162551" cy="1497013"/>
          </a:xfrm>
          <a:prstGeom prst="rect">
            <a:avLst/>
          </a:prstGeom>
          <a:noFill/>
          <a:ln w="9525">
            <a:noFill/>
            <a:miter lim="800000"/>
            <a:headEnd/>
            <a:tailEnd/>
          </a:ln>
        </p:spPr>
        <p:txBody>
          <a:bodyPr/>
          <a:lstStyle/>
          <a:p>
            <a:pPr marL="342900" indent="-342900" eaLnBrk="1" hangingPunct="1">
              <a:spcAft>
                <a:spcPct val="45000"/>
              </a:spcAft>
              <a:buFontTx/>
              <a:buAutoNum type="arabicPeriod"/>
            </a:pPr>
            <a:endParaRPr lang="en-US" sz="2400" dirty="0">
              <a:solidFill>
                <a:srgbClr val="FFFFCC"/>
              </a:solidFill>
            </a:endParaRPr>
          </a:p>
        </p:txBody>
      </p:sp>
      <p:sp>
        <p:nvSpPr>
          <p:cNvPr id="203797" name="Text Box 21"/>
          <p:cNvSpPr txBox="1">
            <a:spLocks noChangeArrowheads="1"/>
          </p:cNvSpPr>
          <p:nvPr/>
        </p:nvSpPr>
        <p:spPr bwMode="auto">
          <a:xfrm>
            <a:off x="538481" y="640506"/>
            <a:ext cx="7597115" cy="6863417"/>
          </a:xfrm>
          <a:prstGeom prst="rect">
            <a:avLst/>
          </a:prstGeom>
          <a:noFill/>
          <a:ln w="9525">
            <a:noFill/>
            <a:miter lim="800000"/>
            <a:headEnd/>
            <a:tailEnd/>
          </a:ln>
        </p:spPr>
        <p:txBody>
          <a:bodyPr wrap="square">
            <a:spAutoFit/>
          </a:bodyPr>
          <a:lstStyle/>
          <a:p>
            <a:pPr eaLnBrk="1" hangingPunct="1">
              <a:spcBef>
                <a:spcPct val="50000"/>
              </a:spcBef>
              <a:spcAft>
                <a:spcPct val="75000"/>
              </a:spcAft>
            </a:pPr>
            <a:endParaRPr lang="en-US" sz="2400" dirty="0" smtClean="0">
              <a:solidFill>
                <a:srgbClr val="000000"/>
              </a:solidFill>
            </a:endParaRPr>
          </a:p>
          <a:p>
            <a:pPr eaLnBrk="1" hangingPunct="1">
              <a:spcBef>
                <a:spcPct val="50000"/>
              </a:spcBef>
              <a:spcAft>
                <a:spcPct val="75000"/>
              </a:spcAft>
            </a:pPr>
            <a:endParaRPr lang="en-US" sz="2400" dirty="0">
              <a:solidFill>
                <a:srgbClr val="000000"/>
              </a:solidFill>
            </a:endParaRPr>
          </a:p>
          <a:p>
            <a:pPr eaLnBrk="1" hangingPunct="1">
              <a:spcBef>
                <a:spcPct val="50000"/>
              </a:spcBef>
              <a:spcAft>
                <a:spcPct val="75000"/>
              </a:spcAft>
            </a:pPr>
            <a:r>
              <a:rPr lang="en-US" sz="2400" dirty="0" smtClean="0">
                <a:solidFill>
                  <a:srgbClr val="000000"/>
                </a:solidFill>
              </a:rPr>
              <a:t> </a:t>
            </a:r>
            <a:r>
              <a:rPr lang="en-US" sz="2000" dirty="0">
                <a:solidFill>
                  <a:srgbClr val="000000"/>
                </a:solidFill>
              </a:rPr>
              <a:t>Federal Privacy Act</a:t>
            </a:r>
          </a:p>
          <a:p>
            <a:pPr eaLnBrk="1" hangingPunct="1">
              <a:spcBef>
                <a:spcPct val="50000"/>
              </a:spcBef>
              <a:spcAft>
                <a:spcPct val="75000"/>
              </a:spcAft>
            </a:pPr>
            <a:r>
              <a:rPr lang="en-US" sz="2000" dirty="0">
                <a:solidFill>
                  <a:srgbClr val="000000"/>
                </a:solidFill>
              </a:rPr>
              <a:t> Americans with Disabilities Act of 1990 P.L. 101-336</a:t>
            </a:r>
          </a:p>
          <a:p>
            <a:pPr eaLnBrk="1" hangingPunct="1">
              <a:spcBef>
                <a:spcPct val="50000"/>
              </a:spcBef>
              <a:spcAft>
                <a:spcPct val="75000"/>
              </a:spcAft>
            </a:pPr>
            <a:r>
              <a:rPr lang="en-US" sz="2000" dirty="0">
                <a:solidFill>
                  <a:srgbClr val="000000"/>
                </a:solidFill>
              </a:rPr>
              <a:t> P.L. 98-527 Developmentally Disabled Assistance &amp; Bill of Rights Act of 1984</a:t>
            </a:r>
          </a:p>
          <a:p>
            <a:pPr eaLnBrk="1" hangingPunct="1">
              <a:spcBef>
                <a:spcPct val="50000"/>
              </a:spcBef>
              <a:spcAft>
                <a:spcPct val="75000"/>
              </a:spcAft>
            </a:pPr>
            <a:r>
              <a:rPr lang="en-US" sz="2000" dirty="0">
                <a:solidFill>
                  <a:srgbClr val="000000"/>
                </a:solidFill>
              </a:rPr>
              <a:t> 102 of 1972 Handicapped Children’s Act</a:t>
            </a:r>
          </a:p>
          <a:p>
            <a:pPr eaLnBrk="1" hangingPunct="1">
              <a:spcBef>
                <a:spcPct val="50000"/>
              </a:spcBef>
              <a:spcAft>
                <a:spcPct val="75000"/>
              </a:spcAft>
            </a:pPr>
            <a:r>
              <a:rPr lang="en-US" sz="2000" dirty="0">
                <a:solidFill>
                  <a:srgbClr val="000000"/>
                </a:solidFill>
              </a:rPr>
              <a:t>265 of 1969 AR Mental Retardation Act</a:t>
            </a:r>
          </a:p>
          <a:p>
            <a:pPr eaLnBrk="1" hangingPunct="1">
              <a:spcBef>
                <a:spcPct val="50000"/>
              </a:spcBef>
              <a:spcAft>
                <a:spcPct val="75000"/>
              </a:spcAft>
              <a:buFontTx/>
              <a:buNone/>
            </a:pPr>
            <a:endParaRPr lang="en-US" sz="2400" dirty="0">
              <a:solidFill>
                <a:srgbClr val="000000"/>
              </a:solidFill>
            </a:endParaRPr>
          </a:p>
          <a:p>
            <a:pPr eaLnBrk="1" hangingPunct="1">
              <a:spcBef>
                <a:spcPct val="50000"/>
              </a:spcBef>
              <a:spcAft>
                <a:spcPct val="75000"/>
              </a:spcAft>
              <a:buFontTx/>
              <a:buNone/>
            </a:pP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3797"/>
                                        </p:tgtEl>
                                        <p:attrNameLst>
                                          <p:attrName>style.visibility</p:attrName>
                                        </p:attrNameLst>
                                      </p:cBhvr>
                                      <p:to>
                                        <p:strVal val="visible"/>
                                      </p:to>
                                    </p:set>
                                    <p:anim calcmode="lin" valueType="num">
                                      <p:cBhvr additive="base">
                                        <p:cTn id="7" dur="500" fill="hold"/>
                                        <p:tgtEl>
                                          <p:spTgt spid="203797"/>
                                        </p:tgtEl>
                                        <p:attrNameLst>
                                          <p:attrName>ppt_x</p:attrName>
                                        </p:attrNameLst>
                                      </p:cBhvr>
                                      <p:tavLst>
                                        <p:tav tm="0">
                                          <p:val>
                                            <p:strVal val="0-#ppt_w/2"/>
                                          </p:val>
                                        </p:tav>
                                        <p:tav tm="100000">
                                          <p:val>
                                            <p:strVal val="#ppt_x"/>
                                          </p:val>
                                        </p:tav>
                                      </p:tavLst>
                                    </p:anim>
                                    <p:anim calcmode="lin" valueType="num">
                                      <p:cBhvr additive="base">
                                        <p:cTn id="8" dur="500" fill="hold"/>
                                        <p:tgtEl>
                                          <p:spTgt spid="20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7"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70019" y="611781"/>
            <a:ext cx="8229600" cy="609600"/>
          </a:xfrm>
        </p:spPr>
        <p:txBody>
          <a:bodyPr>
            <a:normAutofit fontScale="90000"/>
          </a:bodyPr>
          <a:lstStyle/>
          <a:p>
            <a:pPr eaLnBrk="1" hangingPunct="1"/>
            <a:r>
              <a:rPr lang="en-US" sz="2800" dirty="0" smtClean="0"/>
              <a:t>Legal rights for persons served by the organization</a:t>
            </a:r>
          </a:p>
        </p:txBody>
      </p:sp>
      <p:sp>
        <p:nvSpPr>
          <p:cNvPr id="19459" name="Text Box 18"/>
          <p:cNvSpPr txBox="1">
            <a:spLocks noChangeArrowheads="1"/>
          </p:cNvSpPr>
          <p:nvPr/>
        </p:nvSpPr>
        <p:spPr bwMode="auto">
          <a:xfrm>
            <a:off x="470019" y="1390084"/>
            <a:ext cx="1118640"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a:t>
            </a:r>
            <a:r>
              <a:rPr lang="en-US" sz="2400" dirty="0" err="1">
                <a:solidFill>
                  <a:srgbClr val="000000"/>
                </a:solidFill>
              </a:rPr>
              <a:t>Con’t</a:t>
            </a:r>
            <a:r>
              <a:rPr lang="en-US" sz="2400" dirty="0">
                <a:solidFill>
                  <a:srgbClr val="000000"/>
                </a:solidFill>
              </a:rPr>
              <a:t>)</a:t>
            </a:r>
          </a:p>
        </p:txBody>
      </p:sp>
      <p:sp>
        <p:nvSpPr>
          <p:cNvPr id="526355" name="Text Box 19"/>
          <p:cNvSpPr txBox="1">
            <a:spLocks noChangeArrowheads="1"/>
          </p:cNvSpPr>
          <p:nvPr/>
        </p:nvSpPr>
        <p:spPr bwMode="auto">
          <a:xfrm>
            <a:off x="1478796" y="1650704"/>
            <a:ext cx="5286640" cy="4108817"/>
          </a:xfrm>
          <a:prstGeom prst="rect">
            <a:avLst/>
          </a:prstGeom>
          <a:noFill/>
          <a:ln w="9525">
            <a:noFill/>
            <a:miter lim="800000"/>
            <a:headEnd/>
            <a:tailEnd/>
          </a:ln>
        </p:spPr>
        <p:txBody>
          <a:bodyPr wrap="none">
            <a:spAutoFit/>
          </a:bodyPr>
          <a:lstStyle/>
          <a:p>
            <a:pPr eaLnBrk="1" hangingPunct="1">
              <a:spcAft>
                <a:spcPct val="75000"/>
              </a:spcAft>
            </a:pPr>
            <a:r>
              <a:rPr lang="en-US" sz="2400" dirty="0">
                <a:solidFill>
                  <a:srgbClr val="000000"/>
                </a:solidFill>
              </a:rPr>
              <a:t> </a:t>
            </a:r>
            <a:r>
              <a:rPr lang="en-US" sz="2000" dirty="0">
                <a:solidFill>
                  <a:srgbClr val="000000"/>
                </a:solidFill>
              </a:rPr>
              <a:t>AR Freedom of Information Act</a:t>
            </a:r>
          </a:p>
          <a:p>
            <a:pPr eaLnBrk="1" hangingPunct="1">
              <a:spcAft>
                <a:spcPct val="75000"/>
              </a:spcAft>
            </a:pPr>
            <a:r>
              <a:rPr lang="en-US" sz="2000" dirty="0">
                <a:solidFill>
                  <a:srgbClr val="000000"/>
                </a:solidFill>
              </a:rPr>
              <a:t> 397 of 1975 Child Abuse and Neglect Act</a:t>
            </a:r>
          </a:p>
          <a:p>
            <a:pPr eaLnBrk="1" hangingPunct="1">
              <a:spcAft>
                <a:spcPct val="75000"/>
              </a:spcAft>
            </a:pPr>
            <a:r>
              <a:rPr lang="en-US" sz="2000" dirty="0">
                <a:solidFill>
                  <a:srgbClr val="000000"/>
                </a:solidFill>
              </a:rPr>
              <a:t> 452 of 1983 Adult Abuse</a:t>
            </a:r>
          </a:p>
          <a:p>
            <a:pPr eaLnBrk="1" hangingPunct="1">
              <a:spcAft>
                <a:spcPct val="75000"/>
              </a:spcAft>
            </a:pPr>
            <a:r>
              <a:rPr lang="en-US" sz="2000" dirty="0">
                <a:solidFill>
                  <a:srgbClr val="000000"/>
                </a:solidFill>
              </a:rPr>
              <a:t> 940 of 1985 Guardianship Law</a:t>
            </a:r>
          </a:p>
          <a:p>
            <a:pPr eaLnBrk="1" hangingPunct="1">
              <a:spcAft>
                <a:spcPct val="75000"/>
              </a:spcAft>
            </a:pPr>
            <a:r>
              <a:rPr lang="en-US" sz="2000" dirty="0">
                <a:solidFill>
                  <a:srgbClr val="000000"/>
                </a:solidFill>
              </a:rPr>
              <a:t> 348 of 1985 DHS Reorganization</a:t>
            </a:r>
          </a:p>
          <a:p>
            <a:pPr eaLnBrk="1" hangingPunct="1">
              <a:spcAft>
                <a:spcPct val="75000"/>
              </a:spcAft>
            </a:pPr>
            <a:r>
              <a:rPr lang="en-US" sz="2000" dirty="0">
                <a:solidFill>
                  <a:srgbClr val="000000"/>
                </a:solidFill>
              </a:rPr>
              <a:t> 611 of 1987 Location of Community Homes</a:t>
            </a:r>
          </a:p>
          <a:p>
            <a:pPr eaLnBrk="1" hangingPunct="1">
              <a:spcAft>
                <a:spcPct val="75000"/>
              </a:spcAft>
            </a:pPr>
            <a:r>
              <a:rPr lang="en-US" sz="2000" dirty="0">
                <a:solidFill>
                  <a:srgbClr val="000000"/>
                </a:solidFill>
              </a:rPr>
              <a:t> Child Maltreatment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6355"/>
                                        </p:tgtEl>
                                        <p:attrNameLst>
                                          <p:attrName>style.visibility</p:attrName>
                                        </p:attrNameLst>
                                      </p:cBhvr>
                                      <p:to>
                                        <p:strVal val="visible"/>
                                      </p:to>
                                    </p:set>
                                    <p:anim calcmode="lin" valueType="num">
                                      <p:cBhvr additive="base">
                                        <p:cTn id="7" dur="500" fill="hold"/>
                                        <p:tgtEl>
                                          <p:spTgt spid="526355"/>
                                        </p:tgtEl>
                                        <p:attrNameLst>
                                          <p:attrName>ppt_x</p:attrName>
                                        </p:attrNameLst>
                                      </p:cBhvr>
                                      <p:tavLst>
                                        <p:tav tm="0">
                                          <p:val>
                                            <p:strVal val="0-#ppt_w/2"/>
                                          </p:val>
                                        </p:tav>
                                        <p:tav tm="100000">
                                          <p:val>
                                            <p:strVal val="#ppt_x"/>
                                          </p:val>
                                        </p:tav>
                                      </p:tavLst>
                                    </p:anim>
                                    <p:anim calcmode="lin" valueType="num">
                                      <p:cBhvr additive="base">
                                        <p:cTn id="8" dur="500" fill="hold"/>
                                        <p:tgtEl>
                                          <p:spTgt spid="526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5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418463" y="996342"/>
            <a:ext cx="8229600" cy="609600"/>
          </a:xfrm>
        </p:spPr>
        <p:txBody>
          <a:bodyPr>
            <a:normAutofit fontScale="90000"/>
          </a:bodyPr>
          <a:lstStyle/>
          <a:p>
            <a:pPr eaLnBrk="1" hangingPunct="1"/>
            <a:r>
              <a:rPr lang="en-US" sz="2800" dirty="0" smtClean="0"/>
              <a:t>Legal rights for persons served by the organization</a:t>
            </a:r>
          </a:p>
        </p:txBody>
      </p:sp>
      <p:sp>
        <p:nvSpPr>
          <p:cNvPr id="20483" name="Text Box 1042"/>
          <p:cNvSpPr txBox="1">
            <a:spLocks noChangeArrowheads="1"/>
          </p:cNvSpPr>
          <p:nvPr/>
        </p:nvSpPr>
        <p:spPr bwMode="auto">
          <a:xfrm>
            <a:off x="624183" y="2383373"/>
            <a:ext cx="1214820" cy="1181862"/>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 (</a:t>
            </a:r>
            <a:r>
              <a:rPr lang="en-US" sz="2400" dirty="0" err="1">
                <a:solidFill>
                  <a:srgbClr val="000000"/>
                </a:solidFill>
              </a:rPr>
              <a:t>Con’t</a:t>
            </a:r>
            <a:r>
              <a:rPr lang="en-US" sz="2400" dirty="0">
                <a:solidFill>
                  <a:srgbClr val="000000"/>
                </a:solidFill>
              </a:rPr>
              <a:t>)</a:t>
            </a:r>
          </a:p>
          <a:p>
            <a:pPr eaLnBrk="1" hangingPunct="1">
              <a:spcAft>
                <a:spcPct val="75000"/>
              </a:spcAft>
              <a:buFontTx/>
              <a:buNone/>
            </a:pPr>
            <a:endParaRPr lang="en-US" sz="2400" dirty="0">
              <a:solidFill>
                <a:srgbClr val="000000"/>
              </a:solidFill>
            </a:endParaRPr>
          </a:p>
        </p:txBody>
      </p:sp>
      <p:sp>
        <p:nvSpPr>
          <p:cNvPr id="528403" name="Text Box 1043"/>
          <p:cNvSpPr txBox="1">
            <a:spLocks noChangeArrowheads="1"/>
          </p:cNvSpPr>
          <p:nvPr/>
        </p:nvSpPr>
        <p:spPr bwMode="auto">
          <a:xfrm>
            <a:off x="1032425" y="3695657"/>
            <a:ext cx="7255512" cy="1902059"/>
          </a:xfrm>
          <a:prstGeom prst="rect">
            <a:avLst/>
          </a:prstGeom>
          <a:noFill/>
          <a:ln w="9525">
            <a:noFill/>
            <a:miter lim="800000"/>
            <a:headEnd/>
            <a:tailEnd/>
          </a:ln>
        </p:spPr>
        <p:txBody>
          <a:bodyPr wrap="none">
            <a:spAutoFit/>
          </a:bodyPr>
          <a:lstStyle/>
          <a:p>
            <a:pPr eaLnBrk="1" hangingPunct="1">
              <a:spcAft>
                <a:spcPct val="75000"/>
              </a:spcAft>
            </a:pPr>
            <a:r>
              <a:rPr lang="en-US" sz="2400" dirty="0">
                <a:solidFill>
                  <a:srgbClr val="000000"/>
                </a:solidFill>
              </a:rPr>
              <a:t> Child Safety Seat Use</a:t>
            </a:r>
          </a:p>
          <a:p>
            <a:pPr eaLnBrk="1" hangingPunct="1">
              <a:spcAft>
                <a:spcPct val="75000"/>
              </a:spcAft>
            </a:pPr>
            <a:r>
              <a:rPr lang="en-US" sz="2400" dirty="0">
                <a:solidFill>
                  <a:srgbClr val="000000"/>
                </a:solidFill>
              </a:rPr>
              <a:t>1050 of 1985 Federal Funds for Child Sexual Abuse</a:t>
            </a:r>
          </a:p>
          <a:p>
            <a:pPr eaLnBrk="1" hangingPunct="1">
              <a:spcAft>
                <a:spcPct val="75000"/>
              </a:spcAft>
            </a:pPr>
            <a:r>
              <a:rPr lang="en-US" sz="2400" dirty="0">
                <a:solidFill>
                  <a:srgbClr val="000000"/>
                </a:solidFill>
              </a:rPr>
              <a:t>854 of 1987 Exposure to smoke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8403"/>
                                        </p:tgtEl>
                                        <p:attrNameLst>
                                          <p:attrName>style.visibility</p:attrName>
                                        </p:attrNameLst>
                                      </p:cBhvr>
                                      <p:to>
                                        <p:strVal val="visible"/>
                                      </p:to>
                                    </p:set>
                                    <p:anim calcmode="lin" valueType="num">
                                      <p:cBhvr additive="base">
                                        <p:cTn id="7" dur="500" fill="hold"/>
                                        <p:tgtEl>
                                          <p:spTgt spid="528403"/>
                                        </p:tgtEl>
                                        <p:attrNameLst>
                                          <p:attrName>ppt_x</p:attrName>
                                        </p:attrNameLst>
                                      </p:cBhvr>
                                      <p:tavLst>
                                        <p:tav tm="0">
                                          <p:val>
                                            <p:strVal val="0-#ppt_w/2"/>
                                          </p:val>
                                        </p:tav>
                                        <p:tav tm="100000">
                                          <p:val>
                                            <p:strVal val="#ppt_x"/>
                                          </p:val>
                                        </p:tav>
                                      </p:tavLst>
                                    </p:anim>
                                    <p:anim calcmode="lin" valueType="num">
                                      <p:cBhvr additive="base">
                                        <p:cTn id="8" dur="500" fill="hold"/>
                                        <p:tgtEl>
                                          <p:spTgt spid="528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836" y="76200"/>
            <a:ext cx="7075917" cy="609600"/>
          </a:xfrm>
        </p:spPr>
        <p:txBody>
          <a:bodyPr>
            <a:normAutofit fontScale="90000"/>
          </a:bodyPr>
          <a:lstStyle/>
          <a:p>
            <a:r>
              <a:rPr lang="en-US" dirty="0" smtClean="0"/>
              <a:t>FIRST AID - REFRESHER</a:t>
            </a:r>
            <a:endParaRPr lang="en-US" dirty="0"/>
          </a:p>
        </p:txBody>
      </p:sp>
      <p:sp>
        <p:nvSpPr>
          <p:cNvPr id="4" name="Text Placeholder 3"/>
          <p:cNvSpPr>
            <a:spLocks noGrp="1"/>
          </p:cNvSpPr>
          <p:nvPr>
            <p:ph type="body" sz="half" idx="4294967295"/>
          </p:nvPr>
        </p:nvSpPr>
        <p:spPr>
          <a:xfrm>
            <a:off x="801688" y="752475"/>
            <a:ext cx="8342312" cy="5475288"/>
          </a:xfrm>
        </p:spPr>
        <p:txBody>
          <a:bodyPr>
            <a:normAutofit fontScale="32500" lnSpcReduction="20000"/>
          </a:bodyPr>
          <a:lstStyle/>
          <a:p>
            <a:endParaRPr lang="en-US" b="1" dirty="0" smtClean="0"/>
          </a:p>
          <a:p>
            <a:r>
              <a:rPr lang="en-US" sz="6200" dirty="0" smtClean="0"/>
              <a:t>First aid is the initial basic treatment of an injured or ill person. First aid requires an observer first to evaluate the injured or ill person and then to intervene,.</a:t>
            </a:r>
          </a:p>
          <a:p>
            <a:pPr>
              <a:buNone/>
            </a:pPr>
            <a:r>
              <a:rPr lang="en-US" sz="6200" b="1" dirty="0"/>
              <a:t>	</a:t>
            </a:r>
            <a:r>
              <a:rPr lang="en-US" sz="6200" b="1" dirty="0" smtClean="0"/>
              <a:t>	(Below are some Cases for First Aid)</a:t>
            </a:r>
          </a:p>
          <a:p>
            <a:pPr>
              <a:buNone/>
            </a:pPr>
            <a:endParaRPr lang="en-US" sz="6200" b="1" dirty="0" smtClean="0"/>
          </a:p>
          <a:p>
            <a:pPr>
              <a:buNone/>
            </a:pPr>
            <a:r>
              <a:rPr lang="en-US" sz="6200" dirty="0" smtClean="0"/>
              <a:t>Bites and Scratches </a:t>
            </a:r>
          </a:p>
          <a:p>
            <a:pPr>
              <a:buNone/>
            </a:pPr>
            <a:r>
              <a:rPr lang="en-US" sz="6200" dirty="0" smtClean="0"/>
              <a:t>Bleeding </a:t>
            </a:r>
          </a:p>
          <a:p>
            <a:pPr>
              <a:buNone/>
            </a:pPr>
            <a:r>
              <a:rPr lang="en-US" sz="6200" dirty="0" smtClean="0"/>
              <a:t>Broken Bones, Sprains, and Strains </a:t>
            </a:r>
          </a:p>
          <a:p>
            <a:pPr>
              <a:buNone/>
            </a:pPr>
            <a:r>
              <a:rPr lang="en-US" sz="6200" dirty="0" smtClean="0"/>
              <a:t>Bug Bites and Stings </a:t>
            </a:r>
          </a:p>
          <a:p>
            <a:pPr>
              <a:buNone/>
            </a:pPr>
            <a:r>
              <a:rPr lang="en-US" sz="6200" dirty="0" smtClean="0"/>
              <a:t>Burns </a:t>
            </a:r>
          </a:p>
          <a:p>
            <a:pPr>
              <a:buNone/>
            </a:pPr>
            <a:r>
              <a:rPr lang="en-US" sz="6200" dirty="0" smtClean="0"/>
              <a:t>Choking </a:t>
            </a:r>
          </a:p>
          <a:p>
            <a:pPr>
              <a:buNone/>
            </a:pPr>
            <a:r>
              <a:rPr lang="en-US" sz="6200" dirty="0" smtClean="0"/>
              <a:t>Fever </a:t>
            </a:r>
          </a:p>
          <a:p>
            <a:pPr>
              <a:buNone/>
            </a:pPr>
            <a:r>
              <a:rPr lang="en-US" sz="6200" dirty="0" smtClean="0"/>
              <a:t>Nosebleeds </a:t>
            </a:r>
          </a:p>
          <a:p>
            <a:pPr>
              <a:buNone/>
            </a:pPr>
            <a:r>
              <a:rPr lang="en-US" sz="6200" dirty="0" smtClean="0"/>
              <a:t>Seizures </a:t>
            </a:r>
          </a:p>
          <a:p>
            <a:pPr>
              <a:buNone/>
            </a:pPr>
            <a:r>
              <a:rPr lang="en-US" sz="6200" dirty="0" smtClean="0"/>
              <a:t>Vomiting </a:t>
            </a:r>
          </a:p>
          <a:p>
            <a:pPr>
              <a:buNone/>
            </a:pPr>
            <a:endParaRPr lang="en-US" sz="6200" dirty="0" smtClean="0"/>
          </a:p>
          <a:p>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ox(i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ox(i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ox(i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ox(i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box(in)">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box(in)">
                                      <p:cBhvr>
                                        <p:cTn id="62" dur="5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box(in)">
                                      <p:cBhvr>
                                        <p:cTn id="6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96205" y="820397"/>
            <a:ext cx="7972425" cy="805576"/>
          </a:xfrm>
        </p:spPr>
        <p:txBody>
          <a:bodyPr>
            <a:normAutofit fontScale="90000"/>
          </a:bodyPr>
          <a:lstStyle/>
          <a:p>
            <a:pPr eaLnBrk="1" hangingPunct="1"/>
            <a:r>
              <a:rPr lang="en-US" sz="2600" dirty="0" smtClean="0"/>
              <a:t>Legal Rights for Persons Served by the Organization</a:t>
            </a:r>
          </a:p>
        </p:txBody>
      </p:sp>
      <p:sp>
        <p:nvSpPr>
          <p:cNvPr id="21507" name="Rectangle 3"/>
          <p:cNvSpPr>
            <a:spLocks noGrp="1" noChangeArrowheads="1"/>
          </p:cNvSpPr>
          <p:nvPr>
            <p:ph type="body" sz="half" idx="1"/>
          </p:nvPr>
        </p:nvSpPr>
        <p:spPr>
          <a:xfrm>
            <a:off x="640935" y="2136449"/>
            <a:ext cx="7913405" cy="3684913"/>
          </a:xfrm>
        </p:spPr>
        <p:txBody>
          <a:bodyPr>
            <a:normAutofit fontScale="92500" lnSpcReduction="10000"/>
          </a:bodyPr>
          <a:lstStyle/>
          <a:p>
            <a:pPr marL="0" indent="0" eaLnBrk="1" hangingPunct="1">
              <a:buFontTx/>
              <a:buNone/>
            </a:pPr>
            <a:r>
              <a:rPr lang="en-US" sz="3200" dirty="0" smtClean="0">
                <a:solidFill>
                  <a:srgbClr val="000000"/>
                </a:solidFill>
              </a:rPr>
              <a:t>There are two other forms that play a very important role when it comes to legal rights for persons served by the organization.</a:t>
            </a:r>
          </a:p>
          <a:p>
            <a:pPr marL="0" indent="0" eaLnBrk="1" hangingPunct="1">
              <a:buFontTx/>
              <a:buNone/>
            </a:pPr>
            <a:endParaRPr lang="en-US" sz="3200" dirty="0" smtClean="0">
              <a:solidFill>
                <a:srgbClr val="000000"/>
              </a:solidFill>
            </a:endParaRPr>
          </a:p>
          <a:p>
            <a:pPr marL="0" indent="0" eaLnBrk="1" hangingPunct="1">
              <a:buFontTx/>
              <a:buNone/>
            </a:pPr>
            <a:r>
              <a:rPr lang="en-US" sz="3200" dirty="0" smtClean="0">
                <a:solidFill>
                  <a:srgbClr val="000000"/>
                </a:solidFill>
              </a:rPr>
              <a:t>The first form is called the Individual Rights Form and the other is the Civil and Legal Responsibilities.</a:t>
            </a:r>
          </a:p>
          <a:p>
            <a:pPr marL="0" indent="0" eaLnBrk="1" hangingPunct="1">
              <a:buFontTx/>
              <a:buNone/>
            </a:pPr>
            <a:endParaRPr lang="en-US" sz="3200" dirty="0" smtClean="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31985" y="1103499"/>
            <a:ext cx="8229600" cy="685800"/>
          </a:xfrm>
        </p:spPr>
        <p:txBody>
          <a:bodyPr>
            <a:normAutofit fontScale="90000"/>
          </a:bodyPr>
          <a:lstStyle/>
          <a:p>
            <a:r>
              <a:rPr lang="en-US" sz="2800" b="1" dirty="0" smtClean="0"/>
              <a:t>MEDICATION – implication, side effects, legality of administering medication</a:t>
            </a:r>
          </a:p>
        </p:txBody>
      </p:sp>
      <p:sp>
        <p:nvSpPr>
          <p:cNvPr id="169987" name="Rectangle 3"/>
          <p:cNvSpPr>
            <a:spLocks noGrp="1" noChangeArrowheads="1"/>
          </p:cNvSpPr>
          <p:nvPr>
            <p:ph idx="1"/>
          </p:nvPr>
        </p:nvSpPr>
        <p:spPr>
          <a:xfrm>
            <a:off x="350839" y="2016807"/>
            <a:ext cx="8431212" cy="3956703"/>
          </a:xfrm>
        </p:spPr>
        <p:txBody>
          <a:bodyPr>
            <a:normAutofit fontScale="77500" lnSpcReduction="20000"/>
          </a:bodyPr>
          <a:lstStyle/>
          <a:p>
            <a:r>
              <a:rPr lang="en-US" dirty="0" smtClean="0"/>
              <a:t>As an employee of your LCCS, you may only monitor the consumer taking the medication.  The key is that it should always be clear that the person is self-administering their medications.  When medication is taken at center/residential.  They should be stored in a place that would ensure effectiveness and safety.  Locked cabinet with a log maintained daily with prescription name, amount of dosage, how often, and physician prescribing medication.  Prescription must be in original container when received.  If an competent, adult, needing to take insulin shots.  Must bring in an container (toothbrush container).  All medications must be locked up immediately and logged when received upon arrival to center/return home.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6998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69987">
                                            <p:txEl>
                                              <p:pRg st="0" end="0"/>
                                            </p:txEl>
                                          </p:spTgt>
                                        </p:tgtEl>
                                        <p:attrNameLst>
                                          <p:attrName>style.visibility</p:attrName>
                                        </p:attrNameLst>
                                      </p:cBhvr>
                                      <p:to>
                                        <p:strVal val="visible"/>
                                      </p:to>
                                    </p:set>
                                    <p:animEffect transition="in" filter="circle(in)">
                                      <p:cBhvr>
                                        <p:cTn id="11" dur="2000"/>
                                        <p:tgtEl>
                                          <p:spTgt spid="169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9"/>
          <p:cNvSpPr txBox="1">
            <a:spLocks noChangeArrowheads="1"/>
          </p:cNvSpPr>
          <p:nvPr/>
        </p:nvSpPr>
        <p:spPr bwMode="auto">
          <a:xfrm>
            <a:off x="2739382" y="2532840"/>
            <a:ext cx="3713902"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42 U.S.C. 2000a-2000 h-6</a:t>
            </a:r>
          </a:p>
        </p:txBody>
      </p:sp>
      <p:sp>
        <p:nvSpPr>
          <p:cNvPr id="35844" name="Text Box 10"/>
          <p:cNvSpPr txBox="1">
            <a:spLocks noChangeArrowheads="1"/>
          </p:cNvSpPr>
          <p:nvPr/>
        </p:nvSpPr>
        <p:spPr bwMode="auto">
          <a:xfrm>
            <a:off x="2034096" y="2994505"/>
            <a:ext cx="5300746"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Title VI of the Civil Rights Act of 1964</a:t>
            </a:r>
          </a:p>
        </p:txBody>
      </p:sp>
      <p:sp>
        <p:nvSpPr>
          <p:cNvPr id="35845" name="Text Box 11"/>
          <p:cNvSpPr txBox="1">
            <a:spLocks noChangeArrowheads="1"/>
          </p:cNvSpPr>
          <p:nvPr/>
        </p:nvSpPr>
        <p:spPr bwMode="auto">
          <a:xfrm>
            <a:off x="537081" y="3456170"/>
            <a:ext cx="8118505" cy="2905411"/>
          </a:xfrm>
          <a:prstGeom prst="rect">
            <a:avLst/>
          </a:prstGeom>
          <a:noFill/>
          <a:ln w="9525">
            <a:noFill/>
            <a:miter lim="800000"/>
            <a:headEnd/>
            <a:tailEnd/>
          </a:ln>
        </p:spPr>
        <p:txBody>
          <a:bodyPr wrap="square">
            <a:spAutoFit/>
          </a:bodyPr>
          <a:lstStyle/>
          <a:p>
            <a:pPr eaLnBrk="1" hangingPunct="1">
              <a:spcAft>
                <a:spcPct val="75000"/>
              </a:spcAft>
              <a:buFontTx/>
              <a:buNone/>
            </a:pPr>
            <a:r>
              <a:rPr lang="en-US" sz="2000" b="1" dirty="0">
                <a:solidFill>
                  <a:srgbClr val="000000"/>
                </a:solidFill>
                <a:latin typeface="Times New Roman" pitchFamily="18" charset="0"/>
                <a:cs typeface="Times New Roman" pitchFamily="18" charset="0"/>
              </a:rPr>
              <a:t>What Is Title VI?</a:t>
            </a:r>
            <a:endParaRPr lang="en-US" sz="2000" dirty="0">
              <a:solidFill>
                <a:srgbClr val="000000"/>
              </a:solidFill>
            </a:endParaRPr>
          </a:p>
          <a:p>
            <a:pPr eaLnBrk="1" hangingPunct="1">
              <a:spcAft>
                <a:spcPct val="75000"/>
              </a:spcAft>
              <a:buFontTx/>
              <a:buNone/>
            </a:pPr>
            <a:r>
              <a:rPr lang="en-US" sz="2000" b="1" dirty="0">
                <a:solidFill>
                  <a:srgbClr val="000000"/>
                </a:solidFill>
                <a:latin typeface="Times New Roman" pitchFamily="18" charset="0"/>
                <a:cs typeface="Times New Roman" pitchFamily="18" charset="0"/>
              </a:rPr>
              <a:t>Title VI of the Civil Rights Act of 1964 is a national law that protects persons from discrimination based on their race, color, or national origin in programs and activities that receive Federal financial assistance. </a:t>
            </a:r>
            <a:r>
              <a:rPr lang="en-US" sz="2000" dirty="0">
                <a:solidFill>
                  <a:srgbClr val="000000"/>
                </a:solidFill>
                <a:latin typeface="Times New Roman" pitchFamily="18" charset="0"/>
                <a:cs typeface="Times New Roman" pitchFamily="18" charset="0"/>
              </a:rPr>
              <a:t>If you are eligible for Medicaid, other health care, or human services, you cannot be denied assistance because of your race, color, or national origin.</a:t>
            </a:r>
            <a:endParaRPr lang="en-US" sz="2000" dirty="0">
              <a:solidFill>
                <a:srgbClr val="000000"/>
              </a:solidFill>
            </a:endParaRPr>
          </a:p>
          <a:p>
            <a:pPr eaLnBrk="1" hangingPunct="1">
              <a:spcAft>
                <a:spcPct val="75000"/>
              </a:spcAft>
              <a:buFontTx/>
              <a:buNone/>
            </a:pPr>
            <a:endParaRPr lang="en-US" sz="2400" dirty="0">
              <a:solidFill>
                <a:srgbClr val="000000"/>
              </a:solidFill>
            </a:endParaRPr>
          </a:p>
        </p:txBody>
      </p:sp>
      <p:sp>
        <p:nvSpPr>
          <p:cNvPr id="6" name="Rectangle 2"/>
          <p:cNvSpPr txBox="1">
            <a:spLocks noChangeArrowheads="1"/>
          </p:cNvSpPr>
          <p:nvPr/>
        </p:nvSpPr>
        <p:spPr>
          <a:xfrm>
            <a:off x="529375" y="427053"/>
            <a:ext cx="6242050" cy="873125"/>
          </a:xfrm>
          <a:prstGeom prst="rect">
            <a:avLst/>
          </a:prstGeom>
          <a:solidFill>
            <a:schemeClr val="folHlink"/>
          </a:solidFill>
          <a:ln w="76200">
            <a:solidFill>
              <a:srgbClr val="000000"/>
            </a:solidFill>
          </a:ln>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4400" smtClean="0">
                <a:solidFill>
                  <a:srgbClr val="000000"/>
                </a:solidFill>
              </a:rPr>
              <a:t>Lesson 2</a:t>
            </a:r>
            <a:endParaRPr lang="en-US" sz="4400" dirty="0" smtClean="0">
              <a:solidFill>
                <a:srgbClr val="000000"/>
              </a:solidFill>
            </a:endParaRPr>
          </a:p>
        </p:txBody>
      </p:sp>
      <p:sp>
        <p:nvSpPr>
          <p:cNvPr id="7" name="Rectangle 3"/>
          <p:cNvSpPr txBox="1">
            <a:spLocks noChangeArrowheads="1"/>
          </p:cNvSpPr>
          <p:nvPr/>
        </p:nvSpPr>
        <p:spPr>
          <a:xfrm>
            <a:off x="623375" y="1461356"/>
            <a:ext cx="5127625" cy="779463"/>
          </a:xfrm>
          <a:prstGeom prst="rect">
            <a:avLst/>
          </a:prstGeom>
          <a:solidFill>
            <a:schemeClr val="folHlink"/>
          </a:solidFill>
          <a:ln>
            <a:solidFill>
              <a:srgbClr val="000000"/>
            </a:solidFill>
          </a:ln>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FontTx/>
              <a:buNone/>
            </a:pPr>
            <a:r>
              <a:rPr lang="en-US" sz="2600" b="1" smtClean="0">
                <a:solidFill>
                  <a:srgbClr val="000000"/>
                </a:solidFill>
              </a:rPr>
              <a:t>Overview of Federal and State Laws</a:t>
            </a:r>
          </a:p>
          <a:p>
            <a:pPr marL="0" indent="0" algn="ctr">
              <a:buFontTx/>
              <a:buNone/>
            </a:pPr>
            <a:endParaRPr lang="en-US" sz="3200" b="1" dirty="0" smtClean="0">
              <a:solidFill>
                <a:srgbClr val="000000"/>
              </a:solidFill>
            </a:endParaRPr>
          </a:p>
        </p:txBody>
      </p:sp>
      <p:pic>
        <p:nvPicPr>
          <p:cNvPr id="8" name="Picture 5"/>
          <p:cNvPicPr>
            <a:picLocks noChangeAspect="1" noChangeArrowheads="1"/>
          </p:cNvPicPr>
          <p:nvPr/>
        </p:nvPicPr>
        <p:blipFill>
          <a:blip r:embed="rId3"/>
          <a:srcRect/>
          <a:stretch>
            <a:fillRect/>
          </a:stretch>
        </p:blipFill>
        <p:spPr bwMode="auto">
          <a:xfrm>
            <a:off x="6305035" y="1385891"/>
            <a:ext cx="2350551" cy="1377781"/>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lide(fromBottom)">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33833" y="956417"/>
            <a:ext cx="8229600" cy="609600"/>
          </a:xfrm>
        </p:spPr>
        <p:txBody>
          <a:bodyPr>
            <a:normAutofit fontScale="90000"/>
          </a:bodyPr>
          <a:lstStyle/>
          <a:p>
            <a:pPr eaLnBrk="1" hangingPunct="1"/>
            <a:r>
              <a:rPr lang="en-US" dirty="0" smtClean="0"/>
              <a:t>Overview of Federal and State Laws</a:t>
            </a:r>
          </a:p>
        </p:txBody>
      </p:sp>
      <p:sp>
        <p:nvSpPr>
          <p:cNvPr id="36867" name="Text Box 3"/>
          <p:cNvSpPr txBox="1">
            <a:spLocks noChangeArrowheads="1"/>
          </p:cNvSpPr>
          <p:nvPr/>
        </p:nvSpPr>
        <p:spPr bwMode="auto">
          <a:xfrm>
            <a:off x="1992017" y="1831901"/>
            <a:ext cx="4730782"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Ark. Code Ann. 6-41-201-6-41-22</a:t>
            </a:r>
          </a:p>
        </p:txBody>
      </p:sp>
      <p:sp>
        <p:nvSpPr>
          <p:cNvPr id="36868" name="Text Box 5"/>
          <p:cNvSpPr txBox="1">
            <a:spLocks noChangeArrowheads="1"/>
          </p:cNvSpPr>
          <p:nvPr/>
        </p:nvSpPr>
        <p:spPr bwMode="auto">
          <a:xfrm>
            <a:off x="744688" y="2897024"/>
            <a:ext cx="7775471" cy="2920800"/>
          </a:xfrm>
          <a:prstGeom prst="rect">
            <a:avLst/>
          </a:prstGeom>
          <a:noFill/>
          <a:ln w="9525">
            <a:noFill/>
            <a:miter lim="800000"/>
            <a:headEnd/>
            <a:tailEnd/>
          </a:ln>
        </p:spPr>
        <p:txBody>
          <a:bodyPr wrap="square">
            <a:spAutoFit/>
          </a:bodyPr>
          <a:lstStyle/>
          <a:p>
            <a:pPr eaLnBrk="1" hangingPunct="1">
              <a:spcAft>
                <a:spcPct val="75000"/>
              </a:spcAft>
              <a:buFontTx/>
              <a:buNone/>
            </a:pPr>
            <a:r>
              <a:rPr lang="en-US" sz="2000" dirty="0">
                <a:solidFill>
                  <a:srgbClr val="000000"/>
                </a:solidFill>
                <a:latin typeface="Times New Roman" pitchFamily="18" charset="0"/>
                <a:cs typeface="Times New Roman" pitchFamily="18" charset="0"/>
              </a:rPr>
              <a:t>It shall be the policy of this state to provide and to require school districts to provide, as an integral part of the public schools, a free appropriate public education for students with disabilities. The State Board of Education is therefore expressly authorized to assign responsibility for providing free appropriate public education of any child with a disability to an appropriate school district.  </a:t>
            </a:r>
            <a:br>
              <a:rPr lang="en-US" sz="2000" dirty="0">
                <a:solidFill>
                  <a:srgbClr val="000000"/>
                </a:solidFill>
                <a:latin typeface="Times New Roman" pitchFamily="18" charset="0"/>
                <a:cs typeface="Times New Roman" pitchFamily="18" charset="0"/>
              </a:rPr>
            </a:br>
            <a:endParaRPr lang="en-US" sz="2000" dirty="0">
              <a:solidFill>
                <a:srgbClr val="000000"/>
              </a:solidFill>
              <a:latin typeface="Times New Roman" pitchFamily="18" charset="0"/>
              <a:cs typeface="Times New Roman" pitchFamily="18" charset="0"/>
            </a:endParaRPr>
          </a:p>
          <a:p>
            <a:pPr eaLnBrk="1" hangingPunct="1">
              <a:spcAft>
                <a:spcPct val="75000"/>
              </a:spcAft>
              <a:buFontTx/>
              <a:buNone/>
            </a:pPr>
            <a:endParaRPr lang="en-US" sz="2400" dirty="0"/>
          </a:p>
        </p:txBody>
      </p:sp>
      <p:sp>
        <p:nvSpPr>
          <p:cNvPr id="36869" name="Text Box 6"/>
          <p:cNvSpPr txBox="1">
            <a:spLocks noChangeArrowheads="1"/>
          </p:cNvSpPr>
          <p:nvPr/>
        </p:nvSpPr>
        <p:spPr bwMode="auto">
          <a:xfrm>
            <a:off x="1848446" y="2293566"/>
            <a:ext cx="5229225" cy="461665"/>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102 of 1972 Handicap Children’s Act</a:t>
            </a:r>
          </a:p>
        </p:txBody>
      </p:sp>
    </p:spTree>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416419" y="1106933"/>
            <a:ext cx="8229600" cy="609600"/>
          </a:xfrm>
        </p:spPr>
        <p:txBody>
          <a:bodyPr>
            <a:normAutofit fontScale="90000"/>
          </a:bodyPr>
          <a:lstStyle/>
          <a:p>
            <a:pPr eaLnBrk="1" hangingPunct="1"/>
            <a:r>
              <a:rPr lang="en-US" dirty="0" smtClean="0"/>
              <a:t>Overview of Federal and State Laws</a:t>
            </a:r>
          </a:p>
        </p:txBody>
      </p:sp>
      <p:sp>
        <p:nvSpPr>
          <p:cNvPr id="37891" name="Text Box 1027"/>
          <p:cNvSpPr txBox="1">
            <a:spLocks noChangeArrowheads="1"/>
          </p:cNvSpPr>
          <p:nvPr/>
        </p:nvSpPr>
        <p:spPr bwMode="auto">
          <a:xfrm>
            <a:off x="1777999" y="1716533"/>
            <a:ext cx="5623912" cy="430887"/>
          </a:xfrm>
          <a:prstGeom prst="rect">
            <a:avLst/>
          </a:prstGeom>
          <a:noFill/>
          <a:ln w="9525">
            <a:noFill/>
            <a:miter lim="800000"/>
            <a:headEnd/>
            <a:tailEnd/>
          </a:ln>
        </p:spPr>
        <p:txBody>
          <a:bodyPr wrap="none">
            <a:spAutoFit/>
          </a:bodyPr>
          <a:lstStyle/>
          <a:p>
            <a:pPr eaLnBrk="1" hangingPunct="1">
              <a:spcAft>
                <a:spcPct val="75000"/>
              </a:spcAft>
              <a:buFontTx/>
              <a:buNone/>
            </a:pPr>
            <a:r>
              <a:rPr lang="en-US" sz="2200" dirty="0">
                <a:solidFill>
                  <a:srgbClr val="000000"/>
                </a:solidFill>
              </a:rPr>
              <a:t>20 U.S.C. 14000 et. </a:t>
            </a:r>
            <a:r>
              <a:rPr lang="en-US" sz="2200" dirty="0" err="1">
                <a:solidFill>
                  <a:srgbClr val="000000"/>
                </a:solidFill>
              </a:rPr>
              <a:t>Seq</a:t>
            </a:r>
            <a:r>
              <a:rPr lang="en-US" sz="2200" dirty="0">
                <a:solidFill>
                  <a:srgbClr val="000000"/>
                </a:solidFill>
              </a:rPr>
              <a:t> (Part B and Part H)</a:t>
            </a:r>
          </a:p>
        </p:txBody>
      </p:sp>
      <p:sp>
        <p:nvSpPr>
          <p:cNvPr id="37892" name="Text Box 1028"/>
          <p:cNvSpPr txBox="1">
            <a:spLocks noChangeArrowheads="1"/>
          </p:cNvSpPr>
          <p:nvPr/>
        </p:nvSpPr>
        <p:spPr bwMode="auto">
          <a:xfrm>
            <a:off x="1777999" y="2147420"/>
            <a:ext cx="6075363" cy="1231106"/>
          </a:xfrm>
          <a:prstGeom prst="rect">
            <a:avLst/>
          </a:prstGeom>
          <a:noFill/>
          <a:ln w="9525">
            <a:noFill/>
            <a:miter lim="800000"/>
            <a:headEnd/>
            <a:tailEnd/>
          </a:ln>
        </p:spPr>
        <p:txBody>
          <a:bodyPr>
            <a:spAutoFit/>
          </a:bodyPr>
          <a:lstStyle/>
          <a:p>
            <a:pPr algn="ctr" eaLnBrk="1" hangingPunct="1">
              <a:spcAft>
                <a:spcPct val="15000"/>
              </a:spcAft>
              <a:buFontTx/>
              <a:buNone/>
            </a:pPr>
            <a:r>
              <a:rPr lang="en-US" sz="2000" dirty="0">
                <a:solidFill>
                  <a:srgbClr val="000000"/>
                </a:solidFill>
              </a:rPr>
              <a:t>P.L. 94-142</a:t>
            </a:r>
          </a:p>
          <a:p>
            <a:pPr algn="ctr" eaLnBrk="1" hangingPunct="1">
              <a:spcAft>
                <a:spcPct val="15000"/>
              </a:spcAft>
              <a:buFontTx/>
              <a:buNone/>
            </a:pPr>
            <a:r>
              <a:rPr lang="en-US" sz="2000" dirty="0">
                <a:solidFill>
                  <a:srgbClr val="000000"/>
                </a:solidFill>
              </a:rPr>
              <a:t>Individuals with Disability Education (IDEA)</a:t>
            </a:r>
          </a:p>
          <a:p>
            <a:pPr algn="ctr" eaLnBrk="1" hangingPunct="1">
              <a:spcAft>
                <a:spcPct val="15000"/>
              </a:spcAft>
              <a:buFontTx/>
              <a:buNone/>
            </a:pPr>
            <a:r>
              <a:rPr lang="en-US" sz="2000" dirty="0">
                <a:solidFill>
                  <a:srgbClr val="000000"/>
                </a:solidFill>
              </a:rPr>
              <a:t>P.L. 99-457 Part H</a:t>
            </a:r>
          </a:p>
        </p:txBody>
      </p:sp>
      <p:sp>
        <p:nvSpPr>
          <p:cNvPr id="37893" name="Text Box 1029"/>
          <p:cNvSpPr txBox="1">
            <a:spLocks noChangeArrowheads="1"/>
          </p:cNvSpPr>
          <p:nvPr/>
        </p:nvSpPr>
        <p:spPr bwMode="auto">
          <a:xfrm>
            <a:off x="371176" y="3378526"/>
            <a:ext cx="8320087" cy="2539157"/>
          </a:xfrm>
          <a:prstGeom prst="rect">
            <a:avLst/>
          </a:prstGeom>
          <a:noFill/>
          <a:ln w="9525">
            <a:noFill/>
            <a:miter lim="800000"/>
            <a:headEnd/>
            <a:tailEnd/>
          </a:ln>
        </p:spPr>
        <p:txBody>
          <a:bodyPr>
            <a:spAutoFit/>
          </a:bodyPr>
          <a:lstStyle/>
          <a:p>
            <a:pPr marL="342900" indent="-342900" eaLnBrk="1" hangingPunct="1">
              <a:spcAft>
                <a:spcPct val="75000"/>
              </a:spcAft>
              <a:buFontTx/>
              <a:buAutoNum type="arabicParenR"/>
            </a:pPr>
            <a:r>
              <a:rPr lang="en-US" sz="2000" dirty="0">
                <a:solidFill>
                  <a:srgbClr val="000000"/>
                </a:solidFill>
              </a:rPr>
              <a:t>Type and purpose: An education act to provide federal financial assistance to State and local education agencies to guarantee special education and related services to eligible children with disabilities.</a:t>
            </a:r>
          </a:p>
          <a:p>
            <a:pPr marL="342900" indent="-342900" eaLnBrk="1" hangingPunct="1">
              <a:spcAft>
                <a:spcPct val="75000"/>
              </a:spcAft>
              <a:buFontTx/>
              <a:buAutoNum type="arabicParenR"/>
            </a:pPr>
            <a:r>
              <a:rPr lang="en-US" sz="2000" dirty="0">
                <a:solidFill>
                  <a:srgbClr val="000000"/>
                </a:solidFill>
              </a:rPr>
              <a:t>Who is protected? Children ages 3-21 who are determined by a multidisciplinary team to be eligible within one or more of 12 specific disability categories and who need special education and related services.</a:t>
            </a:r>
            <a:r>
              <a:rPr lang="en-US" sz="2000" dirty="0"/>
              <a:t> </a:t>
            </a:r>
          </a:p>
        </p:txBody>
      </p:sp>
    </p:spTree>
  </p:cSld>
  <p:clrMapOvr>
    <a:masterClrMapping/>
  </p:clrMapOvr>
  <p:transition spd="med">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97681" y="1108672"/>
            <a:ext cx="8229600" cy="408490"/>
          </a:xfrm>
        </p:spPr>
        <p:txBody>
          <a:bodyPr>
            <a:normAutofit fontScale="90000"/>
          </a:bodyPr>
          <a:lstStyle/>
          <a:p>
            <a:pPr eaLnBrk="1" hangingPunct="1"/>
            <a:r>
              <a:rPr lang="en-US" dirty="0" smtClean="0"/>
              <a:t>Overview of Federal and State Laws</a:t>
            </a:r>
          </a:p>
        </p:txBody>
      </p:sp>
      <p:sp>
        <p:nvSpPr>
          <p:cNvPr id="38915" name="Text Box 3"/>
          <p:cNvSpPr txBox="1">
            <a:spLocks noChangeArrowheads="1"/>
          </p:cNvSpPr>
          <p:nvPr/>
        </p:nvSpPr>
        <p:spPr bwMode="auto">
          <a:xfrm>
            <a:off x="2440671" y="1517162"/>
            <a:ext cx="4032899"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29 U.S.C. 706 (8), 794-794b</a:t>
            </a:r>
          </a:p>
        </p:txBody>
      </p:sp>
      <p:sp>
        <p:nvSpPr>
          <p:cNvPr id="38916" name="Text Box 4"/>
          <p:cNvSpPr txBox="1">
            <a:spLocks noChangeArrowheads="1"/>
          </p:cNvSpPr>
          <p:nvPr/>
        </p:nvSpPr>
        <p:spPr bwMode="auto">
          <a:xfrm>
            <a:off x="1836812" y="1978827"/>
            <a:ext cx="5364995"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Rehabilitation Act of 1973 Section 504</a:t>
            </a:r>
          </a:p>
        </p:txBody>
      </p:sp>
      <p:sp>
        <p:nvSpPr>
          <p:cNvPr id="38917" name="Text Box 5"/>
          <p:cNvSpPr txBox="1">
            <a:spLocks noChangeArrowheads="1"/>
          </p:cNvSpPr>
          <p:nvPr/>
        </p:nvSpPr>
        <p:spPr bwMode="auto">
          <a:xfrm>
            <a:off x="392113" y="2504631"/>
            <a:ext cx="8440737" cy="3460947"/>
          </a:xfrm>
          <a:prstGeom prst="rect">
            <a:avLst/>
          </a:prstGeom>
          <a:noFill/>
          <a:ln w="9525">
            <a:noFill/>
            <a:miter lim="800000"/>
            <a:headEnd/>
            <a:tailEnd/>
          </a:ln>
        </p:spPr>
        <p:txBody>
          <a:bodyPr>
            <a:spAutoFit/>
          </a:bodyPr>
          <a:lstStyle/>
          <a:p>
            <a:pPr marL="342900" indent="-342900" eaLnBrk="1" hangingPunct="1">
              <a:spcAft>
                <a:spcPct val="75000"/>
              </a:spcAft>
              <a:buFontTx/>
              <a:buAutoNum type="arabicParenR"/>
            </a:pPr>
            <a:r>
              <a:rPr lang="en-US" sz="2200" dirty="0">
                <a:solidFill>
                  <a:srgbClr val="000000"/>
                </a:solidFill>
              </a:rPr>
              <a:t>Type and Purpose: A civil rights law to prohibit discrimination on the basis of disability in programs and activities, public and private, that receive federal financial assistance.</a:t>
            </a:r>
          </a:p>
          <a:p>
            <a:pPr marL="342900" indent="-342900" eaLnBrk="1" hangingPunct="1">
              <a:spcAft>
                <a:spcPct val="75000"/>
              </a:spcAft>
              <a:buFontTx/>
              <a:buAutoNum type="arabicParenR"/>
            </a:pPr>
            <a:r>
              <a:rPr lang="en-US" sz="2200" dirty="0">
                <a:solidFill>
                  <a:srgbClr val="000000"/>
                </a:solidFill>
              </a:rPr>
              <a:t>Who is protected? Any person who (1) has a physical or mental impairment that substantially limits one or more major life activities, (2) has a record of such an impairment or (3) is regarded as having such an impairment. Major life activities include walking, seeing, hearing, speaking, breathing, learning, working, caring for oneself and performing manual tasks.</a:t>
            </a:r>
          </a:p>
        </p:txBody>
      </p:sp>
    </p:spTree>
  </p:cSld>
  <p:clrMapOvr>
    <a:masterClrMapping/>
  </p:clrMapOvr>
  <p:transition spd="med">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7109" y="905142"/>
            <a:ext cx="8048137" cy="609600"/>
          </a:xfrm>
        </p:spPr>
        <p:txBody>
          <a:bodyPr>
            <a:normAutofit fontScale="90000"/>
          </a:bodyPr>
          <a:lstStyle/>
          <a:p>
            <a:pPr eaLnBrk="1" hangingPunct="1"/>
            <a:r>
              <a:rPr lang="en-US" dirty="0" smtClean="0"/>
              <a:t>Overview of Federal and State Laws</a:t>
            </a:r>
          </a:p>
        </p:txBody>
      </p:sp>
      <p:sp>
        <p:nvSpPr>
          <p:cNvPr id="39939" name="Text Box 3"/>
          <p:cNvSpPr txBox="1">
            <a:spLocks noChangeArrowheads="1"/>
          </p:cNvSpPr>
          <p:nvPr/>
        </p:nvSpPr>
        <p:spPr bwMode="auto">
          <a:xfrm>
            <a:off x="3728891" y="2119195"/>
            <a:ext cx="1950599"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5 U.S.C 552a</a:t>
            </a:r>
          </a:p>
        </p:txBody>
      </p:sp>
      <p:sp>
        <p:nvSpPr>
          <p:cNvPr id="39940" name="Text Box 4"/>
          <p:cNvSpPr txBox="1">
            <a:spLocks noChangeArrowheads="1"/>
          </p:cNvSpPr>
          <p:nvPr/>
        </p:nvSpPr>
        <p:spPr bwMode="auto">
          <a:xfrm>
            <a:off x="640935" y="3885726"/>
            <a:ext cx="7981772" cy="1938992"/>
          </a:xfrm>
          <a:prstGeom prst="rect">
            <a:avLst/>
          </a:prstGeom>
          <a:noFill/>
          <a:ln w="9525">
            <a:noFill/>
            <a:miter lim="800000"/>
            <a:headEnd/>
            <a:tailEnd/>
          </a:ln>
        </p:spPr>
        <p:txBody>
          <a:bodyPr wrap="square">
            <a:spAutoFit/>
          </a:bodyPr>
          <a:lstStyle/>
          <a:p>
            <a:pPr eaLnBrk="1" hangingPunct="1">
              <a:spcAft>
                <a:spcPct val="75000"/>
              </a:spcAft>
              <a:buFontTx/>
              <a:buNone/>
            </a:pPr>
            <a:r>
              <a:rPr lang="en-US" sz="2400" dirty="0">
                <a:solidFill>
                  <a:srgbClr val="000000"/>
                </a:solidFill>
              </a:rPr>
              <a:t>No agency shall disclose any record which is contained in a system of records by any means of communication to any person, or to another agency, except pursuant to a written request by, or with the prior written consent of, the individual to whom the record pertains.</a:t>
            </a:r>
          </a:p>
        </p:txBody>
      </p:sp>
      <p:sp>
        <p:nvSpPr>
          <p:cNvPr id="39941" name="Text Box 5"/>
          <p:cNvSpPr txBox="1">
            <a:spLocks noChangeArrowheads="1"/>
          </p:cNvSpPr>
          <p:nvPr/>
        </p:nvSpPr>
        <p:spPr bwMode="auto">
          <a:xfrm>
            <a:off x="2229881" y="2674077"/>
            <a:ext cx="4803879" cy="997196"/>
          </a:xfrm>
          <a:prstGeom prst="rect">
            <a:avLst/>
          </a:prstGeom>
          <a:noFill/>
          <a:ln w="9525">
            <a:noFill/>
            <a:miter lim="800000"/>
            <a:headEnd/>
            <a:tailEnd/>
          </a:ln>
        </p:spPr>
        <p:txBody>
          <a:bodyPr wrap="none">
            <a:spAutoFit/>
          </a:bodyPr>
          <a:lstStyle/>
          <a:p>
            <a:pPr algn="ctr" eaLnBrk="1" hangingPunct="1">
              <a:spcAft>
                <a:spcPct val="25000"/>
              </a:spcAft>
              <a:buFontTx/>
              <a:buNone/>
            </a:pPr>
            <a:r>
              <a:rPr lang="en-US" sz="2400">
                <a:solidFill>
                  <a:srgbClr val="000000"/>
                </a:solidFill>
              </a:rPr>
              <a:t>Federal Privacy Act</a:t>
            </a:r>
          </a:p>
          <a:p>
            <a:pPr algn="ctr" eaLnBrk="1" hangingPunct="1">
              <a:spcAft>
                <a:spcPct val="25000"/>
              </a:spcAft>
              <a:buFontTx/>
              <a:buNone/>
            </a:pPr>
            <a:r>
              <a:rPr lang="en-US" sz="2400">
                <a:solidFill>
                  <a:srgbClr val="000000"/>
                </a:solidFill>
              </a:rPr>
              <a:t>Records maintained on individuals</a:t>
            </a:r>
          </a:p>
        </p:txBody>
      </p:sp>
    </p:spTree>
  </p:cSld>
  <p:clrMapOvr>
    <a:masterClrMapping/>
  </p:clrMapOvr>
  <p:transition spd="med">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1104" y="836775"/>
            <a:ext cx="8229600" cy="609600"/>
          </a:xfrm>
        </p:spPr>
        <p:txBody>
          <a:bodyPr>
            <a:normAutofit fontScale="90000"/>
          </a:bodyPr>
          <a:lstStyle/>
          <a:p>
            <a:pPr eaLnBrk="1" hangingPunct="1"/>
            <a:r>
              <a:rPr lang="en-US" smtClean="0"/>
              <a:t>Overview of Federal and State Laws</a:t>
            </a:r>
          </a:p>
        </p:txBody>
      </p:sp>
      <p:sp>
        <p:nvSpPr>
          <p:cNvPr id="40963" name="Text Box 3"/>
          <p:cNvSpPr txBox="1">
            <a:spLocks noChangeArrowheads="1"/>
          </p:cNvSpPr>
          <p:nvPr/>
        </p:nvSpPr>
        <p:spPr bwMode="auto">
          <a:xfrm>
            <a:off x="3132611" y="1747229"/>
            <a:ext cx="2981325" cy="461665"/>
          </a:xfrm>
          <a:prstGeom prst="rect">
            <a:avLst/>
          </a:prstGeom>
          <a:noFill/>
          <a:ln w="9525">
            <a:noFill/>
            <a:miter lim="800000"/>
            <a:headEnd/>
            <a:tailEnd/>
          </a:ln>
        </p:spPr>
        <p:txBody>
          <a:bodyPr>
            <a:spAutoFit/>
          </a:bodyPr>
          <a:lstStyle/>
          <a:p>
            <a:pPr eaLnBrk="1" hangingPunct="1">
              <a:spcAft>
                <a:spcPct val="75000"/>
              </a:spcAft>
              <a:buFontTx/>
              <a:buNone/>
            </a:pPr>
            <a:r>
              <a:rPr lang="en-US" sz="2400" dirty="0">
                <a:solidFill>
                  <a:srgbClr val="000000"/>
                </a:solidFill>
              </a:rPr>
              <a:t>42 U.S.C. 6000-6083</a:t>
            </a:r>
          </a:p>
        </p:txBody>
      </p:sp>
      <p:sp>
        <p:nvSpPr>
          <p:cNvPr id="40964" name="Text Box 4"/>
          <p:cNvSpPr txBox="1">
            <a:spLocks noChangeArrowheads="1"/>
          </p:cNvSpPr>
          <p:nvPr/>
        </p:nvSpPr>
        <p:spPr bwMode="auto">
          <a:xfrm>
            <a:off x="1706563" y="2307587"/>
            <a:ext cx="5775325" cy="1366528"/>
          </a:xfrm>
          <a:prstGeom prst="rect">
            <a:avLst/>
          </a:prstGeom>
          <a:noFill/>
          <a:ln w="9525">
            <a:noFill/>
            <a:miter lim="800000"/>
            <a:headEnd/>
            <a:tailEnd/>
          </a:ln>
        </p:spPr>
        <p:txBody>
          <a:bodyPr>
            <a:spAutoFit/>
          </a:bodyPr>
          <a:lstStyle/>
          <a:p>
            <a:pPr algn="ctr" eaLnBrk="1" hangingPunct="1">
              <a:spcAft>
                <a:spcPct val="25000"/>
              </a:spcAft>
              <a:buFontTx/>
              <a:buNone/>
            </a:pPr>
            <a:r>
              <a:rPr lang="en-US" sz="2400" dirty="0">
                <a:solidFill>
                  <a:srgbClr val="000000"/>
                </a:solidFill>
              </a:rPr>
              <a:t>P.L. 98-527</a:t>
            </a:r>
          </a:p>
          <a:p>
            <a:pPr algn="ctr" eaLnBrk="1" hangingPunct="1">
              <a:spcAft>
                <a:spcPct val="25000"/>
              </a:spcAft>
              <a:buFontTx/>
              <a:buNone/>
            </a:pPr>
            <a:r>
              <a:rPr lang="en-US" sz="2400" dirty="0">
                <a:solidFill>
                  <a:srgbClr val="000000"/>
                </a:solidFill>
              </a:rPr>
              <a:t>Developmentally Disabled Assistance and Bill of Rights Act of 1984</a:t>
            </a:r>
          </a:p>
        </p:txBody>
      </p:sp>
      <p:sp>
        <p:nvSpPr>
          <p:cNvPr id="40965" name="Text Box 5"/>
          <p:cNvSpPr txBox="1">
            <a:spLocks noChangeArrowheads="1"/>
          </p:cNvSpPr>
          <p:nvPr/>
        </p:nvSpPr>
        <p:spPr bwMode="auto">
          <a:xfrm>
            <a:off x="743484" y="3777241"/>
            <a:ext cx="7759581" cy="2682273"/>
          </a:xfrm>
          <a:prstGeom prst="rect">
            <a:avLst/>
          </a:prstGeom>
          <a:noFill/>
          <a:ln w="9525">
            <a:noFill/>
            <a:miter lim="800000"/>
            <a:headEnd/>
            <a:tailEnd/>
          </a:ln>
        </p:spPr>
        <p:txBody>
          <a:bodyPr wrap="square">
            <a:spAutoFit/>
          </a:bodyPr>
          <a:lstStyle/>
          <a:p>
            <a:pPr eaLnBrk="1" hangingPunct="1">
              <a:spcAft>
                <a:spcPct val="75000"/>
              </a:spcAft>
              <a:buFontTx/>
              <a:buNone/>
            </a:pPr>
            <a:r>
              <a:rPr lang="en-US" dirty="0">
                <a:solidFill>
                  <a:srgbClr val="000000"/>
                </a:solidFill>
              </a:rPr>
              <a:t>The Developmental Disabilities (DD) Act of 1984 (P.L.98-527) allows for federal monies to be made available to the states to assist in providing comprehensive services and advocacy assistance to persons up to age  21 with developmental disabilities. In 1987, the bill was reauthorized by Congress and expanded to require that states designate certain priority areas and expend a portion of their cash allotment to fulfill these designated priority areas. Under the Act each state receives federal funds.</a:t>
            </a:r>
          </a:p>
          <a:p>
            <a:pPr eaLnBrk="1" hangingPunct="1">
              <a:spcAft>
                <a:spcPct val="75000"/>
              </a:spcAft>
              <a:buFontTx/>
              <a:buNone/>
            </a:pPr>
            <a:endParaRPr lang="en-US" sz="2400"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60683" y="440254"/>
            <a:ext cx="8229600" cy="609600"/>
          </a:xfrm>
        </p:spPr>
        <p:txBody>
          <a:bodyPr>
            <a:normAutofit fontScale="90000"/>
          </a:bodyPr>
          <a:lstStyle/>
          <a:p>
            <a:pPr eaLnBrk="1" hangingPunct="1"/>
            <a:r>
              <a:rPr lang="en-US" dirty="0" smtClean="0"/>
              <a:t>Overview of Federal and State Laws</a:t>
            </a:r>
          </a:p>
        </p:txBody>
      </p:sp>
      <p:sp>
        <p:nvSpPr>
          <p:cNvPr id="41987" name="Text Box 3"/>
          <p:cNvSpPr txBox="1">
            <a:spLocks noChangeArrowheads="1"/>
          </p:cNvSpPr>
          <p:nvPr/>
        </p:nvSpPr>
        <p:spPr bwMode="auto">
          <a:xfrm>
            <a:off x="2487599" y="865188"/>
            <a:ext cx="3975768" cy="369332"/>
          </a:xfrm>
          <a:prstGeom prst="rect">
            <a:avLst/>
          </a:prstGeom>
          <a:noFill/>
          <a:ln w="9525">
            <a:noFill/>
            <a:miter lim="800000"/>
            <a:headEnd/>
            <a:tailEnd/>
          </a:ln>
        </p:spPr>
        <p:txBody>
          <a:bodyPr wrap="none">
            <a:spAutoFit/>
          </a:bodyPr>
          <a:lstStyle/>
          <a:p>
            <a:pPr eaLnBrk="1" hangingPunct="1">
              <a:spcAft>
                <a:spcPct val="75000"/>
              </a:spcAft>
              <a:buFontTx/>
              <a:buNone/>
            </a:pPr>
            <a:r>
              <a:rPr lang="en-US" dirty="0">
                <a:solidFill>
                  <a:srgbClr val="000000"/>
                </a:solidFill>
              </a:rPr>
              <a:t>Ark. Code Ann. 28-65-101-28-65-109</a:t>
            </a:r>
          </a:p>
        </p:txBody>
      </p:sp>
      <p:sp>
        <p:nvSpPr>
          <p:cNvPr id="41988" name="Text Box 4"/>
          <p:cNvSpPr txBox="1">
            <a:spLocks noChangeArrowheads="1"/>
          </p:cNvSpPr>
          <p:nvPr/>
        </p:nvSpPr>
        <p:spPr bwMode="auto">
          <a:xfrm>
            <a:off x="3249614" y="1179513"/>
            <a:ext cx="2574925" cy="941796"/>
          </a:xfrm>
          <a:prstGeom prst="rect">
            <a:avLst/>
          </a:prstGeom>
          <a:noFill/>
          <a:ln w="9525">
            <a:noFill/>
            <a:miter lim="800000"/>
            <a:headEnd/>
            <a:tailEnd/>
          </a:ln>
        </p:spPr>
        <p:txBody>
          <a:bodyPr>
            <a:spAutoFit/>
          </a:bodyPr>
          <a:lstStyle/>
          <a:p>
            <a:pPr algn="ctr" eaLnBrk="1" hangingPunct="1">
              <a:spcAft>
                <a:spcPct val="10000"/>
              </a:spcAft>
              <a:buFontTx/>
              <a:buNone/>
            </a:pPr>
            <a:r>
              <a:rPr lang="en-US" sz="2400" dirty="0">
                <a:solidFill>
                  <a:srgbClr val="000000"/>
                </a:solidFill>
              </a:rPr>
              <a:t>940 </a:t>
            </a:r>
            <a:r>
              <a:rPr lang="en-US" sz="1600" dirty="0">
                <a:solidFill>
                  <a:srgbClr val="000000"/>
                </a:solidFill>
              </a:rPr>
              <a:t>of</a:t>
            </a:r>
            <a:r>
              <a:rPr lang="en-US" sz="2400" dirty="0">
                <a:solidFill>
                  <a:srgbClr val="000000"/>
                </a:solidFill>
              </a:rPr>
              <a:t> 1985</a:t>
            </a:r>
          </a:p>
          <a:p>
            <a:pPr eaLnBrk="1" hangingPunct="1">
              <a:spcAft>
                <a:spcPct val="10000"/>
              </a:spcAft>
              <a:buFontTx/>
              <a:buNone/>
            </a:pPr>
            <a:r>
              <a:rPr lang="en-US" sz="2400" dirty="0">
                <a:solidFill>
                  <a:srgbClr val="000000"/>
                </a:solidFill>
              </a:rPr>
              <a:t>Guardianship Law</a:t>
            </a:r>
          </a:p>
        </p:txBody>
      </p:sp>
      <p:sp>
        <p:nvSpPr>
          <p:cNvPr id="41989" name="Text Box 6"/>
          <p:cNvSpPr txBox="1">
            <a:spLocks noChangeArrowheads="1"/>
          </p:cNvSpPr>
          <p:nvPr/>
        </p:nvSpPr>
        <p:spPr bwMode="auto">
          <a:xfrm>
            <a:off x="249237" y="2022475"/>
            <a:ext cx="8894763" cy="4602798"/>
          </a:xfrm>
          <a:prstGeom prst="rect">
            <a:avLst/>
          </a:prstGeom>
          <a:noFill/>
          <a:ln w="9525">
            <a:noFill/>
            <a:miter lim="800000"/>
            <a:headEnd/>
            <a:tailEnd/>
          </a:ln>
        </p:spPr>
        <p:txBody>
          <a:bodyPr>
            <a:spAutoFit/>
          </a:bodyPr>
          <a:lstStyle/>
          <a:p>
            <a:pPr eaLnBrk="1" hangingPunct="1">
              <a:spcAft>
                <a:spcPct val="10000"/>
              </a:spcAft>
              <a:buFontTx/>
              <a:buNone/>
            </a:pPr>
            <a:r>
              <a:rPr lang="en-US" sz="2400" dirty="0">
                <a:latin typeface="CourierNewPSMT" charset="0"/>
              </a:rPr>
              <a:t>  </a:t>
            </a:r>
            <a:r>
              <a:rPr lang="en-US" sz="900" dirty="0">
                <a:solidFill>
                  <a:srgbClr val="000000"/>
                </a:solidFill>
                <a:latin typeface="CourierNewPSMT" charset="0"/>
              </a:rPr>
              <a:t>A guardian is a person appointed by a court to have the care and custody of the person or of the estate, or of both, of an incapacitated person. An incapacitated person is a person who is impaired by reason of disability such as mental illness, mental deficiency or physical illness to the extent of lacking sufficient understanding or capacity to make or communicate decisions to meet the essential requirements for his health or safety or to engage his estate. An incapacitated person for whom a guardian has been appointed is not presumed to be incompetent and retains all legal and civil rights except those which have been expressly limited by court order or have been specifically granted by order to the guardian by the court. It is the duty of the guardian of the person to care for and maintain the ward, and if he or she is a minor, to see that they are properly trained and educated and that opportunities are afforded to the individual. The guardian of the person may be required to report the condition of his or her ward to the court, at regular intervals or otherwise, as the court may direct. All guardians must file an annual report with the court. The report shall contain the person's current mental, physical and social condition; his present living arrangements; the need for continued guardianship services; and any other information requested by the court or necessary in the opinion of the guardian. A guardian is required to obtain court approval in order to make certain decisions. Among those are: consent on behalf of the incapacitated person to abortion, sterilization, psychosurgery or removal of bodily organs except when necessary in a situation threatening the life of the incapacitated person, and consent to withholding life-saving treatment. The qualifications of guardian are they must be a resident of This state, eighteen (18) or more years of age, of sound mind, and not a convicted and unpardoned felon. The Arkansas Department of human services or any charitable organization is qualified for appointment as guardian of the person and estate of a minor: </a:t>
            </a:r>
          </a:p>
          <a:p>
            <a:pPr eaLnBrk="1" hangingPunct="1">
              <a:spcAft>
                <a:spcPct val="10000"/>
              </a:spcAft>
              <a:buFontTx/>
              <a:buNone/>
            </a:pPr>
            <a:r>
              <a:rPr lang="en-US" sz="900" dirty="0">
                <a:solidFill>
                  <a:srgbClr val="000000"/>
                </a:solidFill>
                <a:latin typeface="CourierNewPSMT" charset="0"/>
              </a:rPr>
              <a:t>1. When the major portion of the support of the minor is being supplied or administered by the department or organization;</a:t>
            </a:r>
          </a:p>
          <a:p>
            <a:pPr eaLnBrk="1" hangingPunct="1">
              <a:spcAft>
                <a:spcPct val="10000"/>
              </a:spcAft>
              <a:buFontTx/>
              <a:buNone/>
            </a:pPr>
            <a:r>
              <a:rPr lang="en-US" sz="900" dirty="0">
                <a:solidFill>
                  <a:srgbClr val="000000"/>
                </a:solidFill>
                <a:latin typeface="CourierNewPSMT" charset="0"/>
              </a:rPr>
              <a:t>2 .When the court finds that the minor has been abandoned by his parents;</a:t>
            </a:r>
          </a:p>
          <a:p>
            <a:pPr eaLnBrk="1" hangingPunct="1">
              <a:spcAft>
                <a:spcPct val="10000"/>
              </a:spcAft>
              <a:buFontTx/>
              <a:buNone/>
            </a:pPr>
            <a:r>
              <a:rPr lang="en-US" sz="900" dirty="0">
                <a:solidFill>
                  <a:srgbClr val="000000"/>
                </a:solidFill>
                <a:latin typeface="CourierNewPSMT" charset="0"/>
              </a:rPr>
              <a:t>3. When his or her parents are incapacitated or unfit for the duties of guardianship. A bank or similar institution with trust powers may be appointed guardian of the estate of an incapacitated person</a:t>
            </a:r>
            <a:r>
              <a:rPr lang="en-US" sz="900" dirty="0" smtClean="0">
                <a:solidFill>
                  <a:srgbClr val="000000"/>
                </a:solidFill>
                <a:latin typeface="CourierNewPSMT" charset="0"/>
              </a:rPr>
              <a:t>.  The </a:t>
            </a:r>
            <a:r>
              <a:rPr lang="en-US" sz="900" dirty="0">
                <a:solidFill>
                  <a:srgbClr val="000000"/>
                </a:solidFill>
                <a:latin typeface="CourierNewPSMT" charset="0"/>
              </a:rPr>
              <a:t>parents of an unmarried minor, if qualified, and in the opinion of the court, suitable, shall be preferred over all others for appointment as guardian of the person. In order to be appointed guardian of a person and his estate, it is necessary to file a petition with the probate court setting forth the grounds justifying the appointment. The cost associated with such petition will include a filing fee and attorney's fees. It is necessary for the court to hold a hearing before appointing a guardian. The type, scope and duration of the guardianship will be set forth in the petition. The determination of incapacity must be established by one or more qualified professionals. A professional evaluation shall be performed prior to the court hearing. The evaluation shall include the mental and physical condition of the ward, his adaptive behavior and intellectual functioning. If no professional evaluation performed within the last six (6) months prior to petitioning the court is available, the court will order an independent evaluation. There are several less restrictive alternatives to guardianship which should be explored. Yet, alternatives will not always be preferable to guardianship. If impairments are severe, no advance planning has been done, and/or court supervision is clearly: needed, guardianship may be the best course of action. One alternative is the power of attorney in which individuals are allowed to name agents to act on their behalf if they become incapacitated. Conservatorship for the disabled and custodial trusts are typical1y used for people with disabilities. A  conservatorship is, in effect, a voluntary form of guardianship of the estate. Since the person over whom the conservatorship is sought must consent, this procedure is not available to a mentally incapacitated person. A custodial trust is a method by which persons with few assets may make a trust for the benefit of an incapacitated person. There are some disadvantages of guardianship. The appointment of a guardian is predicated upon a judicial determination of capacity and therefore it results in a substantial loss. Establishing a guardianship can be expensive. Consideration must be given to court fees, lawyers, a doctors who are involved </a:t>
            </a:r>
            <a:endParaRPr lang="en-US" sz="900"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9600" y="500063"/>
            <a:ext cx="8229600" cy="609600"/>
          </a:xfrm>
        </p:spPr>
        <p:txBody>
          <a:bodyPr>
            <a:normAutofit fontScale="90000"/>
          </a:bodyPr>
          <a:lstStyle/>
          <a:p>
            <a:pPr eaLnBrk="1" hangingPunct="1"/>
            <a:r>
              <a:rPr lang="en-US" dirty="0" smtClean="0"/>
              <a:t>Overview of Federal and State Laws</a:t>
            </a:r>
          </a:p>
        </p:txBody>
      </p:sp>
      <p:sp>
        <p:nvSpPr>
          <p:cNvPr id="43011" name="Text Box 3"/>
          <p:cNvSpPr txBox="1">
            <a:spLocks noChangeArrowheads="1"/>
          </p:cNvSpPr>
          <p:nvPr/>
        </p:nvSpPr>
        <p:spPr bwMode="auto">
          <a:xfrm>
            <a:off x="1974851" y="804863"/>
            <a:ext cx="4899098"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dirty="0">
                <a:solidFill>
                  <a:srgbClr val="000000"/>
                </a:solidFill>
              </a:rPr>
              <a:t>Ark. Code Ann. 5-28-101-5-28-109</a:t>
            </a:r>
          </a:p>
        </p:txBody>
      </p:sp>
      <p:sp>
        <p:nvSpPr>
          <p:cNvPr id="43012" name="Text Box 4"/>
          <p:cNvSpPr txBox="1">
            <a:spLocks noChangeArrowheads="1"/>
          </p:cNvSpPr>
          <p:nvPr/>
        </p:nvSpPr>
        <p:spPr bwMode="auto">
          <a:xfrm>
            <a:off x="837488" y="2543175"/>
            <a:ext cx="7622848" cy="4118050"/>
          </a:xfrm>
          <a:prstGeom prst="rect">
            <a:avLst/>
          </a:prstGeom>
          <a:noFill/>
          <a:ln w="9525">
            <a:noFill/>
            <a:miter lim="800000"/>
            <a:headEnd/>
            <a:tailEnd/>
          </a:ln>
        </p:spPr>
        <p:txBody>
          <a:bodyPr wrap="square">
            <a:spAutoFit/>
          </a:bodyPr>
          <a:lstStyle/>
          <a:p>
            <a:pPr eaLnBrk="1" hangingPunct="1">
              <a:spcAft>
                <a:spcPct val="75000"/>
              </a:spcAft>
              <a:buFontTx/>
              <a:buNone/>
            </a:pPr>
            <a:r>
              <a:rPr lang="en-US" sz="2400" dirty="0">
                <a:solidFill>
                  <a:srgbClr val="000000"/>
                </a:solidFill>
                <a:latin typeface="Times New Roman" pitchFamily="18" charset="0"/>
              </a:rPr>
              <a:t>The General Assembly recognizes that the state must provide for the detection, correction, and prosecution of the maltreatment of adults.  </a:t>
            </a:r>
            <a:br>
              <a:rPr lang="en-US" sz="2400" dirty="0">
                <a:solidFill>
                  <a:srgbClr val="000000"/>
                </a:solidFill>
                <a:latin typeface="Times New Roman" pitchFamily="18" charset="0"/>
              </a:rPr>
            </a:br>
            <a:endParaRPr lang="en-US" sz="2400" dirty="0">
              <a:solidFill>
                <a:srgbClr val="000000"/>
              </a:solidFill>
              <a:latin typeface="Times New Roman" pitchFamily="18" charset="0"/>
            </a:endParaRPr>
          </a:p>
          <a:p>
            <a:pPr eaLnBrk="1" hangingPunct="1">
              <a:spcAft>
                <a:spcPct val="75000"/>
              </a:spcAft>
              <a:buFontTx/>
              <a:buNone/>
            </a:pPr>
            <a:r>
              <a:rPr lang="en-US" sz="2400" dirty="0">
                <a:solidFill>
                  <a:srgbClr val="000000"/>
                </a:solidFill>
                <a:latin typeface="Times New Roman" pitchFamily="18" charset="0"/>
              </a:rPr>
              <a:t>  It shall be unlawful for any person or caregiver to abuse, neglect, or exploit any endangered or impaired person subject to protection under the provisions of this chapter.  </a:t>
            </a:r>
            <a:br>
              <a:rPr lang="en-US" sz="2400" dirty="0">
                <a:solidFill>
                  <a:srgbClr val="000000"/>
                </a:solidFill>
                <a:latin typeface="Times New Roman" pitchFamily="18" charset="0"/>
              </a:rPr>
            </a:br>
            <a:endParaRPr lang="en-US" sz="2400" dirty="0">
              <a:solidFill>
                <a:srgbClr val="000000"/>
              </a:solidFill>
              <a:latin typeface="Times New Roman" pitchFamily="18" charset="0"/>
            </a:endParaRPr>
          </a:p>
          <a:p>
            <a:pPr eaLnBrk="1" hangingPunct="1">
              <a:spcAft>
                <a:spcPct val="75000"/>
              </a:spcAft>
              <a:buFontTx/>
              <a:buNone/>
            </a:pPr>
            <a:endParaRPr lang="en-US" sz="2400" dirty="0">
              <a:solidFill>
                <a:srgbClr val="000000"/>
              </a:solidFill>
            </a:endParaRPr>
          </a:p>
        </p:txBody>
      </p:sp>
      <p:sp>
        <p:nvSpPr>
          <p:cNvPr id="43013" name="Text Box 5"/>
          <p:cNvSpPr txBox="1">
            <a:spLocks noChangeArrowheads="1"/>
          </p:cNvSpPr>
          <p:nvPr/>
        </p:nvSpPr>
        <p:spPr bwMode="auto">
          <a:xfrm>
            <a:off x="3327400" y="1203326"/>
            <a:ext cx="1803400" cy="997196"/>
          </a:xfrm>
          <a:prstGeom prst="rect">
            <a:avLst/>
          </a:prstGeom>
          <a:noFill/>
          <a:ln w="9525">
            <a:noFill/>
            <a:miter lim="800000"/>
            <a:headEnd/>
            <a:tailEnd/>
          </a:ln>
        </p:spPr>
        <p:txBody>
          <a:bodyPr>
            <a:spAutoFit/>
          </a:bodyPr>
          <a:lstStyle/>
          <a:p>
            <a:pPr eaLnBrk="1" hangingPunct="1">
              <a:spcAft>
                <a:spcPct val="25000"/>
              </a:spcAft>
              <a:buFontTx/>
              <a:buNone/>
            </a:pPr>
            <a:r>
              <a:rPr lang="en-US" sz="2400" dirty="0">
                <a:solidFill>
                  <a:srgbClr val="000000"/>
                </a:solidFill>
              </a:rPr>
              <a:t>452 of 1983</a:t>
            </a:r>
          </a:p>
          <a:p>
            <a:pPr eaLnBrk="1" hangingPunct="1">
              <a:spcAft>
                <a:spcPct val="25000"/>
              </a:spcAft>
              <a:buFontTx/>
              <a:buNone/>
            </a:pPr>
            <a:r>
              <a:rPr lang="en-US" sz="2400" dirty="0">
                <a:solidFill>
                  <a:srgbClr val="000000"/>
                </a:solidFill>
              </a:rPr>
              <a:t>Adult Abuse</a:t>
            </a: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 </a:t>
            </a:r>
            <a:r>
              <a:rPr lang="en-US" sz="3200" dirty="0" smtClean="0"/>
              <a:t>(Cont.)</a:t>
            </a:r>
            <a:endParaRPr lang="en-US" sz="3200" dirty="0"/>
          </a:p>
        </p:txBody>
      </p:sp>
      <p:sp>
        <p:nvSpPr>
          <p:cNvPr id="3" name="Text Placeholder 2"/>
          <p:cNvSpPr>
            <a:spLocks noGrp="1"/>
          </p:cNvSpPr>
          <p:nvPr>
            <p:ph type="body" idx="1"/>
          </p:nvPr>
        </p:nvSpPr>
        <p:spPr/>
        <p:txBody>
          <a:bodyPr/>
          <a:lstStyle/>
          <a:p>
            <a:pPr algn="ctr"/>
            <a:r>
              <a:rPr lang="en-US" dirty="0" smtClean="0"/>
              <a:t>ANIMAL BITES</a:t>
            </a:r>
            <a:endParaRPr lang="en-US" dirty="0"/>
          </a:p>
        </p:txBody>
      </p:sp>
      <p:sp>
        <p:nvSpPr>
          <p:cNvPr id="5" name="Text Placeholder 4"/>
          <p:cNvSpPr>
            <a:spLocks noGrp="1"/>
          </p:cNvSpPr>
          <p:nvPr>
            <p:ph type="body" sz="half" idx="3"/>
          </p:nvPr>
        </p:nvSpPr>
        <p:spPr/>
        <p:txBody>
          <a:bodyPr>
            <a:normAutofit fontScale="92500" lnSpcReduction="10000"/>
          </a:bodyPr>
          <a:lstStyle/>
          <a:p>
            <a:pPr algn="ctr"/>
            <a:r>
              <a:rPr lang="en-US" dirty="0" smtClean="0"/>
              <a:t>INSECT STINGS AND BITES</a:t>
            </a:r>
            <a:endParaRPr lang="en-US" dirty="0"/>
          </a:p>
        </p:txBody>
      </p:sp>
      <p:sp>
        <p:nvSpPr>
          <p:cNvPr id="4" name="Content Placeholder 3"/>
          <p:cNvSpPr>
            <a:spLocks noGrp="1"/>
          </p:cNvSpPr>
          <p:nvPr>
            <p:ph sz="quarter" idx="2"/>
          </p:nvPr>
        </p:nvSpPr>
        <p:spPr/>
        <p:txBody>
          <a:bodyPr>
            <a:normAutofit fontScale="85000" lnSpcReduction="20000"/>
          </a:bodyPr>
          <a:lstStyle/>
          <a:p>
            <a:r>
              <a:rPr lang="en-US" sz="1200" dirty="0" smtClean="0"/>
              <a:t>Animal bites  and scratches that break the skin can sometimes cause infection. Some may need to be closed with stitches  but many heal on their own. Rarely, </a:t>
            </a:r>
            <a:r>
              <a:rPr lang="en-US" sz="1200" dirty="0"/>
              <a:t>a</a:t>
            </a:r>
            <a:r>
              <a:rPr lang="en-US" sz="1200" dirty="0" smtClean="0"/>
              <a:t>nimal bites (especially from wild animals) can lead to rabies, a life-threatening disease. </a:t>
            </a:r>
          </a:p>
          <a:p>
            <a:r>
              <a:rPr lang="en-US" sz="1200" dirty="0" smtClean="0"/>
              <a:t>What to do:</a:t>
            </a:r>
          </a:p>
          <a:p>
            <a:pPr lvl="1">
              <a:buFont typeface="Wingdings" pitchFamily="2" charset="2"/>
              <a:buChar char="Ø"/>
            </a:pPr>
            <a:r>
              <a:rPr lang="en-US" sz="1200" dirty="0"/>
              <a:t>W</a:t>
            </a:r>
            <a:r>
              <a:rPr lang="en-US" sz="1200" dirty="0" smtClean="0"/>
              <a:t>ash the bite with soap and water and apply pressure with sterile gauze or cloth if bleeding.</a:t>
            </a:r>
          </a:p>
          <a:p>
            <a:pPr lvl="1">
              <a:buFont typeface="Wingdings" pitchFamily="2" charset="2"/>
              <a:buChar char="Ø"/>
            </a:pPr>
            <a:r>
              <a:rPr lang="en-US" sz="1200" dirty="0" smtClean="0"/>
              <a:t>Apply antibiotic ointment when bleeding stops.</a:t>
            </a:r>
          </a:p>
          <a:p>
            <a:pPr lvl="1">
              <a:buFont typeface="Wingdings" pitchFamily="2" charset="2"/>
              <a:buChar char="Ø"/>
            </a:pPr>
            <a:r>
              <a:rPr lang="en-US" sz="1200" dirty="0" smtClean="0"/>
              <a:t>Cover with bandage or sterile gauze.</a:t>
            </a:r>
          </a:p>
          <a:p>
            <a:pPr lvl="1">
              <a:buFont typeface="Wingdings" pitchFamily="2" charset="2"/>
              <a:buChar char="Ø"/>
            </a:pPr>
            <a:r>
              <a:rPr lang="en-US" sz="1200" dirty="0" smtClean="0"/>
              <a:t>Offer ibuprofen for pain.</a:t>
            </a:r>
          </a:p>
          <a:p>
            <a:pPr marL="0" indent="0">
              <a:buNone/>
            </a:pPr>
            <a:endParaRPr lang="en-US" sz="1200" dirty="0"/>
          </a:p>
          <a:p>
            <a:r>
              <a:rPr lang="en-US" sz="1200" dirty="0" smtClean="0"/>
              <a:t>Seek Medical Attention if:</a:t>
            </a:r>
          </a:p>
          <a:p>
            <a:pPr lvl="1">
              <a:buFont typeface="Wingdings" pitchFamily="2" charset="2"/>
              <a:buChar char="Ø"/>
            </a:pPr>
            <a:r>
              <a:rPr lang="en-US" sz="1000" dirty="0" smtClean="0"/>
              <a:t>The bite was  from: wild or stray animal, animal not up to date on rabies shot, or animal  acting  strangely.</a:t>
            </a:r>
          </a:p>
          <a:p>
            <a:pPr lvl="1">
              <a:buFont typeface="Wingdings" pitchFamily="2" charset="2"/>
              <a:buChar char="Ø"/>
            </a:pPr>
            <a:r>
              <a:rPr lang="en-US" sz="1000" dirty="0" smtClean="0"/>
              <a:t>Bite has  broken skin</a:t>
            </a:r>
          </a:p>
          <a:p>
            <a:pPr lvl="1">
              <a:buFont typeface="Wingdings" pitchFamily="2" charset="2"/>
              <a:buChar char="Ø"/>
            </a:pPr>
            <a:r>
              <a:rPr lang="en-US" sz="1000" dirty="0" smtClean="0"/>
              <a:t>Bite is  on the face, head, neck, hand, foot, or near a joint.</a:t>
            </a:r>
          </a:p>
          <a:p>
            <a:pPr lvl="1">
              <a:buFont typeface="Wingdings" pitchFamily="2" charset="2"/>
              <a:buChar char="Ø"/>
            </a:pPr>
            <a:r>
              <a:rPr lang="en-US" sz="1000" dirty="0" smtClean="0"/>
              <a:t>Bite becomes red, hot, swollen, or increasingly painful.</a:t>
            </a:r>
          </a:p>
          <a:p>
            <a:pPr lvl="1">
              <a:buFont typeface="Wingdings" pitchFamily="2" charset="2"/>
              <a:buChar char="Ø"/>
            </a:pPr>
            <a:r>
              <a:rPr lang="en-US" sz="1000" dirty="0" smtClean="0"/>
              <a:t>Person is behind on shots or has not had a tetanus shot within 5 years.</a:t>
            </a:r>
          </a:p>
          <a:p>
            <a:pPr lvl="1">
              <a:buFont typeface="Wingdings" pitchFamily="2" charset="2"/>
              <a:buChar char="Ø"/>
            </a:pPr>
            <a:endParaRPr lang="en-US" sz="1000" dirty="0" smtClean="0"/>
          </a:p>
          <a:p>
            <a:pPr marL="0" indent="0">
              <a:buNone/>
            </a:pPr>
            <a:endParaRPr lang="en-US" sz="1200" dirty="0"/>
          </a:p>
        </p:txBody>
      </p:sp>
      <p:sp>
        <p:nvSpPr>
          <p:cNvPr id="6" name="Content Placeholder 5"/>
          <p:cNvSpPr>
            <a:spLocks noGrp="1"/>
          </p:cNvSpPr>
          <p:nvPr>
            <p:ph sz="quarter" idx="4"/>
          </p:nvPr>
        </p:nvSpPr>
        <p:spPr/>
        <p:txBody>
          <a:bodyPr>
            <a:normAutofit fontScale="92500" lnSpcReduction="20000"/>
          </a:bodyPr>
          <a:lstStyle/>
          <a:p>
            <a:r>
              <a:rPr lang="en-US" sz="1000" dirty="0" smtClean="0"/>
              <a:t>Although insect stings and bites can be irritating, symptoms usually begin to disappear by the next day. However, people who are allergic to some insect stings or bites may sometimes have life-threatening symptoms requiring emergency treatment.</a:t>
            </a:r>
          </a:p>
          <a:p>
            <a:r>
              <a:rPr lang="en-US" sz="1200" dirty="0" smtClean="0"/>
              <a:t>Signs and symptoms:</a:t>
            </a:r>
          </a:p>
          <a:p>
            <a:pPr lvl="1">
              <a:buFont typeface="Wingdings" pitchFamily="2" charset="2"/>
              <a:buChar char="Ø"/>
            </a:pPr>
            <a:r>
              <a:rPr lang="en-US" sz="1000" dirty="0" smtClean="0"/>
              <a:t>Mild reaction: red bumps, itchiness, and mild swelling.</a:t>
            </a:r>
          </a:p>
          <a:p>
            <a:pPr lvl="1">
              <a:buFont typeface="Wingdings" pitchFamily="2" charset="2"/>
              <a:buChar char="Ø"/>
            </a:pPr>
            <a:r>
              <a:rPr lang="en-US" sz="1000" dirty="0" smtClean="0"/>
              <a:t>Severe reaction: swelling of the face or mouth, difficulty swallowing or speaking, chest tightness, wheezing, difficulty breathing, dizziness, or fainting.   </a:t>
            </a:r>
          </a:p>
          <a:p>
            <a:pPr lvl="0"/>
            <a:r>
              <a:rPr lang="en-US" sz="1200" dirty="0" smtClean="0">
                <a:solidFill>
                  <a:prstClr val="black"/>
                </a:solidFill>
              </a:rPr>
              <a:t>What to do : </a:t>
            </a:r>
          </a:p>
          <a:p>
            <a:pPr lvl="1">
              <a:buFont typeface="Wingdings" pitchFamily="2" charset="2"/>
              <a:buChar char="Ø"/>
            </a:pPr>
            <a:r>
              <a:rPr lang="en-US" sz="1100" dirty="0" smtClean="0">
                <a:solidFill>
                  <a:prstClr val="black"/>
                </a:solidFill>
              </a:rPr>
              <a:t>Mild reaction:</a:t>
            </a:r>
          </a:p>
          <a:p>
            <a:pPr lvl="2">
              <a:buFont typeface="Wingdings" pitchFamily="2" charset="2"/>
              <a:buChar char="v"/>
            </a:pPr>
            <a:r>
              <a:rPr lang="en-US" sz="1000" dirty="0" smtClean="0">
                <a:solidFill>
                  <a:prstClr val="black"/>
                </a:solidFill>
              </a:rPr>
              <a:t>Remove stinger if it is  visible by scraping skin horizontally with the edge of credit card or your fingernail.</a:t>
            </a:r>
          </a:p>
          <a:p>
            <a:pPr lvl="2">
              <a:buFont typeface="Wingdings" pitchFamily="2" charset="2"/>
              <a:buChar char="v"/>
            </a:pPr>
            <a:r>
              <a:rPr lang="en-US" sz="1000" dirty="0" smtClean="0">
                <a:solidFill>
                  <a:prstClr val="black"/>
                </a:solidFill>
              </a:rPr>
              <a:t>Wash with soap and water</a:t>
            </a:r>
          </a:p>
          <a:p>
            <a:pPr lvl="2">
              <a:buFont typeface="Wingdings" pitchFamily="2" charset="2"/>
              <a:buChar char="v"/>
            </a:pPr>
            <a:r>
              <a:rPr lang="en-US" sz="1000" dirty="0" smtClean="0">
                <a:solidFill>
                  <a:prstClr val="black"/>
                </a:solidFill>
              </a:rPr>
              <a:t>Apply ice or cool  wet cloth to relieve pain </a:t>
            </a:r>
          </a:p>
          <a:p>
            <a:pPr lvl="1">
              <a:buFont typeface="Wingdings" pitchFamily="2" charset="2"/>
              <a:buChar char="Ø"/>
            </a:pPr>
            <a:r>
              <a:rPr lang="en-US" sz="1100" dirty="0" smtClean="0">
                <a:solidFill>
                  <a:prstClr val="black"/>
                </a:solidFill>
              </a:rPr>
              <a:t>Severe </a:t>
            </a:r>
            <a:r>
              <a:rPr lang="en-US" sz="1100" dirty="0">
                <a:solidFill>
                  <a:prstClr val="black"/>
                </a:solidFill>
              </a:rPr>
              <a:t>reaction</a:t>
            </a:r>
            <a:r>
              <a:rPr lang="en-US" sz="1200" dirty="0" smtClean="0">
                <a:solidFill>
                  <a:prstClr val="black"/>
                </a:solidFill>
              </a:rPr>
              <a:t>:</a:t>
            </a:r>
          </a:p>
          <a:p>
            <a:pPr lvl="2">
              <a:buFont typeface="Wingdings" pitchFamily="2" charset="2"/>
              <a:buChar char="v"/>
            </a:pPr>
            <a:r>
              <a:rPr lang="en-US" sz="1000" dirty="0" smtClean="0">
                <a:solidFill>
                  <a:prstClr val="black"/>
                </a:solidFill>
              </a:rPr>
              <a:t>Call  911</a:t>
            </a:r>
          </a:p>
          <a:p>
            <a:pPr lvl="2">
              <a:buFont typeface="Wingdings" pitchFamily="2" charset="2"/>
              <a:buChar char="v"/>
            </a:pPr>
            <a:r>
              <a:rPr lang="en-US" sz="1000" dirty="0" smtClean="0">
                <a:solidFill>
                  <a:prstClr val="black"/>
                </a:solidFill>
              </a:rPr>
              <a:t>If they have an EpiPen, that should be given</a:t>
            </a:r>
          </a:p>
          <a:p>
            <a:pPr lvl="0"/>
            <a:r>
              <a:rPr lang="en-US" sz="1200" dirty="0" smtClean="0">
                <a:solidFill>
                  <a:prstClr val="black"/>
                </a:solidFill>
              </a:rPr>
              <a:t>Seek Medical attention if:</a:t>
            </a:r>
          </a:p>
          <a:p>
            <a:pPr lvl="0">
              <a:buFont typeface="Wingdings" pitchFamily="2" charset="2"/>
              <a:buChar char="Ø"/>
            </a:pPr>
            <a:r>
              <a:rPr lang="en-US" sz="1000" dirty="0">
                <a:solidFill>
                  <a:prstClr val="black"/>
                </a:solidFill>
              </a:rPr>
              <a:t>S</a:t>
            </a:r>
            <a:r>
              <a:rPr lang="en-US" sz="1000" dirty="0" smtClean="0">
                <a:solidFill>
                  <a:prstClr val="black"/>
                </a:solidFill>
              </a:rPr>
              <a:t>ting is inside or near mouth, person has  allergy, EpiPen was used, or if the site looks infected. </a:t>
            </a:r>
            <a:endParaRPr lang="en-US" sz="1000" dirty="0">
              <a:solidFill>
                <a:prstClr val="black"/>
              </a:solidFill>
            </a:endParaRPr>
          </a:p>
          <a:p>
            <a:pPr lvl="1">
              <a:buFont typeface="Wingdings" pitchFamily="2" charset="2"/>
              <a:buChar char="Ø"/>
            </a:pPr>
            <a:endParaRPr lang="en-US" sz="1200" dirty="0"/>
          </a:p>
        </p:txBody>
      </p:sp>
    </p:spTree>
    <p:extLst>
      <p:ext uri="{BB962C8B-B14F-4D97-AF65-F5344CB8AC3E}">
        <p14:creationId xmlns:p14="http://schemas.microsoft.com/office/powerpoint/2010/main" val="2436392104"/>
      </p:ext>
    </p:extLst>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605482"/>
            <a:ext cx="8229600" cy="609600"/>
          </a:xfrm>
        </p:spPr>
        <p:txBody>
          <a:bodyPr>
            <a:normAutofit fontScale="90000"/>
          </a:bodyPr>
          <a:lstStyle/>
          <a:p>
            <a:pPr eaLnBrk="1" hangingPunct="1"/>
            <a:r>
              <a:rPr lang="en-US" dirty="0" smtClean="0"/>
              <a:t>Overview of Federal and State Laws</a:t>
            </a:r>
          </a:p>
        </p:txBody>
      </p:sp>
      <p:sp>
        <p:nvSpPr>
          <p:cNvPr id="44035" name="Text Box 3"/>
          <p:cNvSpPr txBox="1">
            <a:spLocks noChangeArrowheads="1"/>
          </p:cNvSpPr>
          <p:nvPr/>
        </p:nvSpPr>
        <p:spPr bwMode="auto">
          <a:xfrm>
            <a:off x="1954214" y="984250"/>
            <a:ext cx="5235729"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Ark. Code Ann. 25-19-101-25-19-107</a:t>
            </a:r>
          </a:p>
        </p:txBody>
      </p:sp>
      <p:sp>
        <p:nvSpPr>
          <p:cNvPr id="44036" name="Text Box 4"/>
          <p:cNvSpPr txBox="1">
            <a:spLocks noChangeArrowheads="1"/>
          </p:cNvSpPr>
          <p:nvPr/>
        </p:nvSpPr>
        <p:spPr bwMode="auto">
          <a:xfrm>
            <a:off x="0" y="2513013"/>
            <a:ext cx="9144000" cy="3767185"/>
          </a:xfrm>
          <a:prstGeom prst="rect">
            <a:avLst/>
          </a:prstGeom>
          <a:noFill/>
          <a:ln w="9525">
            <a:noFill/>
            <a:miter lim="800000"/>
            <a:headEnd/>
            <a:tailEnd/>
          </a:ln>
        </p:spPr>
        <p:txBody>
          <a:bodyPr>
            <a:spAutoFit/>
          </a:bodyPr>
          <a:lstStyle/>
          <a:p>
            <a:pPr eaLnBrk="1" hangingPunct="1">
              <a:spcAft>
                <a:spcPct val="75000"/>
              </a:spcAft>
              <a:buFontTx/>
              <a:buNone/>
            </a:pPr>
            <a:r>
              <a:rPr lang="en-US" sz="2400">
                <a:solidFill>
                  <a:srgbClr val="000000"/>
                </a:solidFill>
                <a:latin typeface="Verdana" pitchFamily="34" charset="0"/>
              </a:rPr>
              <a:t>It is vital in a democratic society that public business be performed in an open and public manner so that the electors shall be advised of the performance of public officials and of the decisions that are reached in public activity and in making public policy. Toward this end, this chapter is adopted, making it possible for them, or their representatives to learn and to report fully the activities of their public officials. </a:t>
            </a:r>
          </a:p>
          <a:p>
            <a:pPr eaLnBrk="1" hangingPunct="1">
              <a:spcAft>
                <a:spcPct val="75000"/>
              </a:spcAft>
              <a:buFontTx/>
              <a:buNone/>
            </a:pPr>
            <a:endParaRPr lang="en-US" sz="2400">
              <a:solidFill>
                <a:srgbClr val="000000"/>
              </a:solidFill>
            </a:endParaRPr>
          </a:p>
        </p:txBody>
      </p:sp>
      <p:sp>
        <p:nvSpPr>
          <p:cNvPr id="44037" name="Text Box 5"/>
          <p:cNvSpPr txBox="1">
            <a:spLocks noChangeArrowheads="1"/>
          </p:cNvSpPr>
          <p:nvPr/>
        </p:nvSpPr>
        <p:spPr bwMode="auto">
          <a:xfrm>
            <a:off x="1974851" y="1600200"/>
            <a:ext cx="5260223"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Arkansas Freedom of Information Act</a:t>
            </a:r>
          </a:p>
        </p:txBody>
      </p:sp>
    </p:spTree>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10972" y="524520"/>
            <a:ext cx="8229600" cy="609600"/>
          </a:xfrm>
        </p:spPr>
        <p:txBody>
          <a:bodyPr>
            <a:normAutofit fontScale="90000"/>
          </a:bodyPr>
          <a:lstStyle/>
          <a:p>
            <a:pPr eaLnBrk="1" hangingPunct="1"/>
            <a:r>
              <a:rPr lang="en-US" smtClean="0"/>
              <a:t>Overview of Federal and State Laws</a:t>
            </a:r>
          </a:p>
        </p:txBody>
      </p:sp>
      <p:sp>
        <p:nvSpPr>
          <p:cNvPr id="45059" name="Text Box 3"/>
          <p:cNvSpPr txBox="1">
            <a:spLocks noChangeArrowheads="1"/>
          </p:cNvSpPr>
          <p:nvPr/>
        </p:nvSpPr>
        <p:spPr bwMode="auto">
          <a:xfrm>
            <a:off x="1935163" y="903288"/>
            <a:ext cx="5235729"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Ark. Code Ann. 12-12-501-12-12-515</a:t>
            </a:r>
          </a:p>
        </p:txBody>
      </p:sp>
      <p:sp>
        <p:nvSpPr>
          <p:cNvPr id="45060" name="Text Box 4"/>
          <p:cNvSpPr txBox="1">
            <a:spLocks noChangeArrowheads="1"/>
          </p:cNvSpPr>
          <p:nvPr/>
        </p:nvSpPr>
        <p:spPr bwMode="auto">
          <a:xfrm>
            <a:off x="256373" y="1057276"/>
            <a:ext cx="8494519" cy="5392245"/>
          </a:xfrm>
          <a:prstGeom prst="rect">
            <a:avLst/>
          </a:prstGeom>
          <a:noFill/>
          <a:ln w="9525">
            <a:noFill/>
            <a:miter lim="800000"/>
            <a:headEnd/>
            <a:tailEnd/>
          </a:ln>
        </p:spPr>
        <p:txBody>
          <a:bodyPr wrap="square">
            <a:spAutoFit/>
          </a:bodyPr>
          <a:lstStyle/>
          <a:p>
            <a:pPr eaLnBrk="1" hangingPunct="1">
              <a:spcAft>
                <a:spcPct val="75000"/>
              </a:spcAft>
              <a:buFontTx/>
              <a:buNone/>
            </a:pPr>
            <a:endParaRPr lang="en-US" sz="2400" dirty="0">
              <a:solidFill>
                <a:srgbClr val="000000"/>
              </a:solidFill>
              <a:latin typeface="Times New Roman" pitchFamily="18" charset="0"/>
              <a:cs typeface="Times New Roman" pitchFamily="18" charset="0"/>
            </a:endParaRPr>
          </a:p>
          <a:p>
            <a:pPr eaLnBrk="1" hangingPunct="1">
              <a:spcAft>
                <a:spcPct val="10000"/>
              </a:spcAft>
              <a:buFontTx/>
              <a:buNone/>
            </a:pPr>
            <a:r>
              <a:rPr lang="en-US" sz="1600" dirty="0">
                <a:solidFill>
                  <a:srgbClr val="000000"/>
                </a:solidFill>
                <a:latin typeface="Times New Roman" pitchFamily="18" charset="0"/>
                <a:cs typeface="Times New Roman" pitchFamily="18" charset="0"/>
              </a:rPr>
              <a:t>(1)  Provide a system for the reporting of known or suspected child maltreatment;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(2)  Ensure the immediate screening, safety assessment, and prompt investigation of reports of known or suspected child maltreatment;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(3)  Ensure that immediate steps are taken to: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(A)  Protect a maltreated child and any other child under the same care who may also be in danger of maltreatment; and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(B)  Place a child who is in immediate danger of severe maltreatment in a safe environment;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(4)  Provide for immunity from criminal prosecution for an individual making a good faith report of suspected child maltreatment;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(5)  Preserve the confidentiality of all records in order to protect the rights of the child and of the child's parents or guardians;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(6)  Encourage the cooperation of state law enforcement officials, courts, and state agencies in the investigation, assessment, prosecution, and treatment of child maltreatment; and  </a:t>
            </a:r>
          </a:p>
          <a:p>
            <a:pPr eaLnBrk="1" hangingPunct="1">
              <a:spcAft>
                <a:spcPct val="10000"/>
              </a:spcAft>
              <a:buFontTx/>
              <a:buNone/>
            </a:pPr>
            <a:r>
              <a:rPr lang="en-US" sz="1600" dirty="0">
                <a:solidFill>
                  <a:srgbClr val="000000"/>
                </a:solidFill>
                <a:latin typeface="Times New Roman" pitchFamily="18" charset="0"/>
                <a:cs typeface="Times New Roman" pitchFamily="18" charset="0"/>
              </a:rPr>
              <a:t>(7)  Stabilize the home environment if a child's health and safety are not at risk.  </a:t>
            </a:r>
            <a:br>
              <a:rPr lang="en-US" sz="1600" dirty="0">
                <a:solidFill>
                  <a:srgbClr val="000000"/>
                </a:solidFill>
                <a:latin typeface="Times New Roman" pitchFamily="18" charset="0"/>
                <a:cs typeface="Times New Roman" pitchFamily="18" charset="0"/>
              </a:rPr>
            </a:br>
            <a:endParaRPr lang="en-US" sz="1600" dirty="0">
              <a:solidFill>
                <a:srgbClr val="000000"/>
              </a:solidFill>
              <a:latin typeface="Times New Roman" pitchFamily="18" charset="0"/>
              <a:cs typeface="Times New Roman" pitchFamily="18" charset="0"/>
            </a:endParaRPr>
          </a:p>
          <a:p>
            <a:pPr eaLnBrk="1" hangingPunct="1">
              <a:spcAft>
                <a:spcPct val="10000"/>
              </a:spcAft>
              <a:buFontTx/>
              <a:buNone/>
            </a:pPr>
            <a:endParaRPr lang="en-US" sz="1600" dirty="0"/>
          </a:p>
        </p:txBody>
      </p:sp>
      <p:sp>
        <p:nvSpPr>
          <p:cNvPr id="45061" name="Text Box 5"/>
          <p:cNvSpPr txBox="1">
            <a:spLocks noChangeArrowheads="1"/>
          </p:cNvSpPr>
          <p:nvPr/>
        </p:nvSpPr>
        <p:spPr bwMode="auto">
          <a:xfrm>
            <a:off x="2870201" y="1303338"/>
            <a:ext cx="2750497"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Child Maltreatment</a:t>
            </a:r>
          </a:p>
        </p:txBody>
      </p:sp>
    </p:spTree>
  </p:cSld>
  <p:clrMapOvr>
    <a:masterClrMapping/>
  </p:clrMapOvr>
  <p:transition spd="med">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56921" y="520701"/>
            <a:ext cx="8229600" cy="609600"/>
          </a:xfrm>
        </p:spPr>
        <p:txBody>
          <a:bodyPr>
            <a:normAutofit fontScale="90000"/>
          </a:bodyPr>
          <a:lstStyle/>
          <a:p>
            <a:pPr eaLnBrk="1" hangingPunct="1"/>
            <a:r>
              <a:rPr lang="en-US" dirty="0" smtClean="0"/>
              <a:t>Overview of Federal and State Laws</a:t>
            </a:r>
          </a:p>
        </p:txBody>
      </p:sp>
      <p:sp>
        <p:nvSpPr>
          <p:cNvPr id="48131" name="Text Box 3"/>
          <p:cNvSpPr txBox="1">
            <a:spLocks noChangeArrowheads="1"/>
          </p:cNvSpPr>
          <p:nvPr/>
        </p:nvSpPr>
        <p:spPr bwMode="auto">
          <a:xfrm>
            <a:off x="2730501" y="825501"/>
            <a:ext cx="3720890"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Ark. Code Ann. 20-78-215</a:t>
            </a:r>
          </a:p>
        </p:txBody>
      </p:sp>
      <p:sp>
        <p:nvSpPr>
          <p:cNvPr id="48132" name="Text Box 4"/>
          <p:cNvSpPr txBox="1">
            <a:spLocks noChangeArrowheads="1"/>
          </p:cNvSpPr>
          <p:nvPr/>
        </p:nvSpPr>
        <p:spPr bwMode="auto">
          <a:xfrm>
            <a:off x="136733" y="2205039"/>
            <a:ext cx="8836352" cy="4362733"/>
          </a:xfrm>
          <a:prstGeom prst="rect">
            <a:avLst/>
          </a:prstGeom>
          <a:noFill/>
          <a:ln w="9525">
            <a:noFill/>
            <a:miter lim="800000"/>
            <a:headEnd/>
            <a:tailEnd/>
          </a:ln>
        </p:spPr>
        <p:txBody>
          <a:bodyPr wrap="square">
            <a:spAutoFit/>
          </a:bodyPr>
          <a:lstStyle/>
          <a:p>
            <a:pPr eaLnBrk="1" hangingPunct="1">
              <a:spcAft>
                <a:spcPct val="10000"/>
              </a:spcAft>
              <a:buFontTx/>
              <a:buNone/>
            </a:pPr>
            <a:r>
              <a:rPr lang="en-US" sz="2400" dirty="0">
                <a:latin typeface="Times New Roman" pitchFamily="18" charset="0"/>
                <a:cs typeface="Times New Roman" pitchFamily="18" charset="0"/>
              </a:rPr>
              <a:t> </a:t>
            </a:r>
            <a:r>
              <a:rPr lang="en-US" sz="1500" dirty="0">
                <a:solidFill>
                  <a:srgbClr val="000000"/>
                </a:solidFill>
                <a:latin typeface="Times New Roman" pitchFamily="18" charset="0"/>
                <a:cs typeface="Times New Roman" pitchFamily="18" charset="0"/>
              </a:rPr>
              <a:t>By the enactment of this section, it is the specific intent of the General Assembly to ensure that the State of Arkansas may qualify for the maximum amount of federal funds made available through Pub. L. 98-473 or any subsequent and related federal legislation enacted for use in reducing the incidence of child sexual abuse.  </a:t>
            </a:r>
            <a:br>
              <a:rPr lang="en-US" sz="1500" dirty="0">
                <a:solidFill>
                  <a:srgbClr val="000000"/>
                </a:solidFill>
                <a:latin typeface="Times New Roman" pitchFamily="18" charset="0"/>
                <a:cs typeface="Times New Roman" pitchFamily="18" charset="0"/>
              </a:rPr>
            </a:br>
            <a:r>
              <a:rPr lang="en-US" sz="1500" dirty="0">
                <a:solidFill>
                  <a:srgbClr val="000000"/>
                </a:solidFill>
                <a:latin typeface="Times New Roman" pitchFamily="18" charset="0"/>
                <a:cs typeface="Times New Roman" pitchFamily="18" charset="0"/>
              </a:rPr>
              <a:t>  Specifically, regulations promulgated by the Director of the Department of Human Services pursuant to this section may address federally mandated requirements for employment history and background checks and nationwide criminal record checks, as may be necessary in accordance with the provisions of Pub. L. 92-544, for all operators, staff, or employees, or prospective operators, staff, or employees of the child care facilities or programs as defined in this section.  </a:t>
            </a:r>
          </a:p>
          <a:p>
            <a:pPr eaLnBrk="1" hangingPunct="1">
              <a:spcAft>
                <a:spcPct val="10000"/>
              </a:spcAft>
              <a:buFontTx/>
              <a:buNone/>
            </a:pPr>
            <a:r>
              <a:rPr lang="en-US" sz="1500" dirty="0">
                <a:solidFill>
                  <a:srgbClr val="000000"/>
                </a:solidFill>
                <a:latin typeface="Times New Roman" pitchFamily="18" charset="0"/>
                <a:cs typeface="Times New Roman" pitchFamily="18" charset="0"/>
              </a:rPr>
              <a:t>(b)  In order to enable the State of Arkansas to fully participate and share in federal funds made available to the states through the Social Services Block Grant Act, or otherwise for the purposes of reducing and eliminating the incidence of child sexual abuse in child care facilities, as defined in § </a:t>
            </a:r>
            <a:r>
              <a:rPr lang="en-US" sz="1500" dirty="0">
                <a:solidFill>
                  <a:srgbClr val="000000"/>
                </a:solidFill>
                <a:latin typeface="Times New Roman" pitchFamily="18" charset="0"/>
                <a:cs typeface="Times New Roman" pitchFamily="18" charset="0"/>
                <a:hlinkClick r:id=""/>
              </a:rPr>
              <a:t>20-78-202(4)</a:t>
            </a:r>
            <a:r>
              <a:rPr lang="en-US" sz="1500" dirty="0">
                <a:solidFill>
                  <a:srgbClr val="000000"/>
                </a:solidFill>
                <a:latin typeface="Times New Roman" pitchFamily="18" charset="0"/>
                <a:cs typeface="Times New Roman" pitchFamily="18" charset="0"/>
              </a:rPr>
              <a:t>, the director is authorized at his or her discretion to promulgate, pursuant to the Arkansas Administrative Procedure Act, § </a:t>
            </a:r>
            <a:r>
              <a:rPr lang="en-US" sz="1500" dirty="0">
                <a:solidFill>
                  <a:srgbClr val="000000"/>
                </a:solidFill>
                <a:latin typeface="Times New Roman" pitchFamily="18" charset="0"/>
                <a:cs typeface="Times New Roman" pitchFamily="18" charset="0"/>
                <a:hlinkClick r:id=""/>
              </a:rPr>
              <a:t>25-15-201</a:t>
            </a:r>
            <a:r>
              <a:rPr lang="en-US" sz="1500" dirty="0">
                <a:solidFill>
                  <a:srgbClr val="000000"/>
                </a:solidFill>
                <a:latin typeface="Times New Roman" pitchFamily="18" charset="0"/>
                <a:cs typeface="Times New Roman" pitchFamily="18" charset="0"/>
              </a:rPr>
              <a:t> et seq., rules and regulations implementing such federal requirements as may be placed upon the states to qualify for the funds.  </a:t>
            </a:r>
          </a:p>
          <a:p>
            <a:pPr eaLnBrk="1" hangingPunct="1">
              <a:spcAft>
                <a:spcPct val="10000"/>
              </a:spcAft>
              <a:buFontTx/>
              <a:buNone/>
            </a:pPr>
            <a:r>
              <a:rPr lang="en-US" sz="1500" dirty="0">
                <a:solidFill>
                  <a:srgbClr val="000000"/>
                </a:solidFill>
                <a:latin typeface="Times New Roman" pitchFamily="18" charset="0"/>
                <a:cs typeface="Times New Roman" pitchFamily="18" charset="0"/>
              </a:rPr>
              <a:t>(c)  Persons, other than the State of Arkansas, shall not acquire actionable right by virtue of this section.  </a:t>
            </a:r>
            <a:br>
              <a:rPr lang="en-US" sz="1500" dirty="0">
                <a:solidFill>
                  <a:srgbClr val="000000"/>
                </a:solidFill>
                <a:latin typeface="Times New Roman" pitchFamily="18" charset="0"/>
                <a:cs typeface="Times New Roman" pitchFamily="18" charset="0"/>
              </a:rPr>
            </a:br>
            <a:endParaRPr lang="en-US" sz="1500" dirty="0">
              <a:solidFill>
                <a:srgbClr val="000000"/>
              </a:solidFill>
              <a:latin typeface="Times New Roman" pitchFamily="18" charset="0"/>
              <a:cs typeface="Times New Roman" pitchFamily="18" charset="0"/>
            </a:endParaRPr>
          </a:p>
          <a:p>
            <a:pPr eaLnBrk="1" hangingPunct="1">
              <a:spcAft>
                <a:spcPct val="10000"/>
              </a:spcAft>
              <a:buFontTx/>
              <a:buNone/>
            </a:pPr>
            <a:endParaRPr lang="en-US" sz="1500" dirty="0">
              <a:solidFill>
                <a:srgbClr val="000000"/>
              </a:solidFill>
            </a:endParaRPr>
          </a:p>
        </p:txBody>
      </p:sp>
      <p:sp>
        <p:nvSpPr>
          <p:cNvPr id="48133" name="Text Box 5"/>
          <p:cNvSpPr txBox="1">
            <a:spLocks noChangeArrowheads="1"/>
          </p:cNvSpPr>
          <p:nvPr/>
        </p:nvSpPr>
        <p:spPr bwMode="auto">
          <a:xfrm>
            <a:off x="1976439" y="1203326"/>
            <a:ext cx="5216492" cy="941796"/>
          </a:xfrm>
          <a:prstGeom prst="rect">
            <a:avLst/>
          </a:prstGeom>
          <a:noFill/>
          <a:ln w="9525">
            <a:noFill/>
            <a:miter lim="800000"/>
            <a:headEnd/>
            <a:tailEnd/>
          </a:ln>
        </p:spPr>
        <p:txBody>
          <a:bodyPr wrap="none">
            <a:spAutoFit/>
          </a:bodyPr>
          <a:lstStyle/>
          <a:p>
            <a:pPr algn="ctr" eaLnBrk="1" hangingPunct="1">
              <a:spcAft>
                <a:spcPct val="10000"/>
              </a:spcAft>
              <a:buFontTx/>
              <a:buNone/>
            </a:pPr>
            <a:r>
              <a:rPr lang="en-US" sz="2400">
                <a:solidFill>
                  <a:srgbClr val="000000"/>
                </a:solidFill>
              </a:rPr>
              <a:t>1050 of 1985</a:t>
            </a:r>
          </a:p>
          <a:p>
            <a:pPr algn="ctr" eaLnBrk="1" hangingPunct="1">
              <a:spcAft>
                <a:spcPct val="10000"/>
              </a:spcAft>
              <a:buFontTx/>
              <a:buNone/>
            </a:pPr>
            <a:r>
              <a:rPr lang="en-US" sz="2400">
                <a:solidFill>
                  <a:srgbClr val="000000"/>
                </a:solidFill>
              </a:rPr>
              <a:t>Federal Funds for Child Sexual Abuse</a:t>
            </a:r>
          </a:p>
        </p:txBody>
      </p:sp>
    </p:spTree>
  </p:cSld>
  <p:clrMapOvr>
    <a:masterClrMapping/>
  </p:clrMapOvr>
  <p:transition spd="med">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15913" y="366757"/>
            <a:ext cx="8229600" cy="609600"/>
          </a:xfrm>
        </p:spPr>
        <p:txBody>
          <a:bodyPr>
            <a:normAutofit fontScale="90000"/>
          </a:bodyPr>
          <a:lstStyle/>
          <a:p>
            <a:pPr eaLnBrk="1" hangingPunct="1"/>
            <a:r>
              <a:rPr lang="en-US" smtClean="0"/>
              <a:t>Overview of Federal and State Laws</a:t>
            </a:r>
          </a:p>
        </p:txBody>
      </p:sp>
      <p:sp>
        <p:nvSpPr>
          <p:cNvPr id="49155" name="Text Box 3"/>
          <p:cNvSpPr txBox="1">
            <a:spLocks noChangeArrowheads="1"/>
          </p:cNvSpPr>
          <p:nvPr/>
        </p:nvSpPr>
        <p:spPr bwMode="auto">
          <a:xfrm>
            <a:off x="2889251" y="866775"/>
            <a:ext cx="3100529" cy="461665"/>
          </a:xfrm>
          <a:prstGeom prst="rect">
            <a:avLst/>
          </a:prstGeom>
          <a:noFill/>
          <a:ln w="9525">
            <a:noFill/>
            <a:miter lim="800000"/>
            <a:headEnd/>
            <a:tailEnd/>
          </a:ln>
        </p:spPr>
        <p:txBody>
          <a:bodyPr wrap="none">
            <a:spAutoFit/>
          </a:bodyPr>
          <a:lstStyle/>
          <a:p>
            <a:pPr eaLnBrk="1" hangingPunct="1">
              <a:spcAft>
                <a:spcPct val="75000"/>
              </a:spcAft>
              <a:buFontTx/>
              <a:buNone/>
            </a:pPr>
            <a:r>
              <a:rPr lang="en-US" sz="2400">
                <a:solidFill>
                  <a:srgbClr val="000000"/>
                </a:solidFill>
              </a:rPr>
              <a:t>U.S.C. 12101 et. Seq.</a:t>
            </a:r>
          </a:p>
        </p:txBody>
      </p:sp>
      <p:sp>
        <p:nvSpPr>
          <p:cNvPr id="49156" name="Text Box 4"/>
          <p:cNvSpPr txBox="1">
            <a:spLocks noChangeArrowheads="1"/>
          </p:cNvSpPr>
          <p:nvPr/>
        </p:nvSpPr>
        <p:spPr bwMode="auto">
          <a:xfrm>
            <a:off x="1643063" y="1360489"/>
            <a:ext cx="5575300" cy="1024896"/>
          </a:xfrm>
          <a:prstGeom prst="rect">
            <a:avLst/>
          </a:prstGeom>
          <a:noFill/>
          <a:ln w="9525">
            <a:noFill/>
            <a:miter lim="800000"/>
            <a:headEnd/>
            <a:tailEnd/>
          </a:ln>
        </p:spPr>
        <p:txBody>
          <a:bodyPr>
            <a:spAutoFit/>
          </a:bodyPr>
          <a:lstStyle/>
          <a:p>
            <a:pPr algn="ctr" eaLnBrk="1" hangingPunct="1">
              <a:spcAft>
                <a:spcPct val="25000"/>
              </a:spcAft>
              <a:buFontTx/>
              <a:buNone/>
            </a:pPr>
            <a:r>
              <a:rPr lang="en-US" sz="2400">
                <a:solidFill>
                  <a:srgbClr val="000000"/>
                </a:solidFill>
              </a:rPr>
              <a:t>American’s with Disabilities Act of 1990</a:t>
            </a:r>
          </a:p>
          <a:p>
            <a:pPr algn="ctr" eaLnBrk="1" hangingPunct="1">
              <a:spcAft>
                <a:spcPct val="25000"/>
              </a:spcAft>
              <a:buFontTx/>
              <a:buNone/>
            </a:pPr>
            <a:r>
              <a:rPr lang="en-US" sz="2400">
                <a:solidFill>
                  <a:srgbClr val="000000"/>
                </a:solidFill>
              </a:rPr>
              <a:t>P.L. 101-336</a:t>
            </a:r>
          </a:p>
        </p:txBody>
      </p:sp>
      <p:sp>
        <p:nvSpPr>
          <p:cNvPr id="49157" name="Text Box 5"/>
          <p:cNvSpPr txBox="1">
            <a:spLocks noChangeArrowheads="1"/>
          </p:cNvSpPr>
          <p:nvPr/>
        </p:nvSpPr>
        <p:spPr bwMode="auto">
          <a:xfrm>
            <a:off x="347665" y="2327276"/>
            <a:ext cx="8796337" cy="3767185"/>
          </a:xfrm>
          <a:prstGeom prst="rect">
            <a:avLst/>
          </a:prstGeom>
          <a:noFill/>
          <a:ln w="9525">
            <a:noFill/>
            <a:miter lim="800000"/>
            <a:headEnd/>
            <a:tailEnd/>
          </a:ln>
        </p:spPr>
        <p:txBody>
          <a:bodyPr>
            <a:spAutoFit/>
          </a:bodyPr>
          <a:lstStyle/>
          <a:p>
            <a:pPr marL="342900" indent="-342900" eaLnBrk="1" hangingPunct="1">
              <a:spcAft>
                <a:spcPct val="75000"/>
              </a:spcAft>
              <a:buFontTx/>
              <a:buAutoNum type="arabicParenR"/>
            </a:pPr>
            <a:r>
              <a:rPr lang="en-US" sz="2400">
                <a:solidFill>
                  <a:srgbClr val="000000"/>
                </a:solidFill>
              </a:rPr>
              <a:t>Type and Purpose: A civil rights law to prohibit discrimination solely on the basis of disability in employment, public services and accommodations.</a:t>
            </a:r>
          </a:p>
          <a:p>
            <a:pPr marL="342900" indent="-342900" eaLnBrk="1" hangingPunct="1">
              <a:spcAft>
                <a:spcPct val="75000"/>
              </a:spcAft>
              <a:buFontTx/>
              <a:buAutoNum type="arabicParenR"/>
            </a:pPr>
            <a:r>
              <a:rPr lang="en-US" sz="2400">
                <a:solidFill>
                  <a:srgbClr val="000000"/>
                </a:solidFill>
              </a:rPr>
              <a:t>Who is protected? Any individual with a disability who: (1) has a physical or mental impairment that substantially limits one or more life activities; or (2) has a record of such impairment; or (3) is regarded as having such an impairment. Further, the person must be qualified for the program, service or job.</a:t>
            </a:r>
          </a:p>
        </p:txBody>
      </p:sp>
    </p:spTree>
  </p:cSld>
  <p:clrMapOvr>
    <a:masterClrMapping/>
  </p:clrMapOvr>
  <p:transition spd="med">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80989" y="1"/>
            <a:ext cx="4679951" cy="708025"/>
          </a:xfrm>
        </p:spPr>
        <p:txBody>
          <a:bodyPr>
            <a:normAutofit/>
          </a:bodyPr>
          <a:lstStyle/>
          <a:p>
            <a:pPr algn="ctr" eaLnBrk="1" hangingPunct="1"/>
            <a:r>
              <a:rPr lang="en-US" dirty="0" smtClean="0">
                <a:latin typeface="AR CHRISTY" pitchFamily="2" charset="0"/>
              </a:rPr>
              <a:t>Post Test</a:t>
            </a:r>
          </a:p>
        </p:txBody>
      </p:sp>
      <p:sp>
        <p:nvSpPr>
          <p:cNvPr id="51203" name="Text Box 10"/>
          <p:cNvSpPr txBox="1">
            <a:spLocks noChangeArrowheads="1"/>
          </p:cNvSpPr>
          <p:nvPr/>
        </p:nvSpPr>
        <p:spPr bwMode="auto">
          <a:xfrm>
            <a:off x="517793" y="795339"/>
            <a:ext cx="8306718" cy="8045279"/>
          </a:xfrm>
          <a:prstGeom prst="rect">
            <a:avLst/>
          </a:prstGeom>
          <a:noFill/>
          <a:ln w="9525">
            <a:noFill/>
            <a:miter lim="800000"/>
            <a:headEnd/>
            <a:tailEnd/>
          </a:ln>
        </p:spPr>
        <p:txBody>
          <a:bodyPr wrap="square">
            <a:spAutoFit/>
          </a:bodyPr>
          <a:lstStyle/>
          <a:p>
            <a:pPr marL="0" indent="0" eaLnBrk="1" hangingPunct="1">
              <a:spcAft>
                <a:spcPct val="75000"/>
              </a:spcAft>
              <a:buFontTx/>
              <a:buNone/>
            </a:pPr>
            <a:r>
              <a:rPr lang="en-US" sz="2400" dirty="0">
                <a:solidFill>
                  <a:srgbClr val="000000"/>
                </a:solidFill>
              </a:rPr>
              <a:t>What does the DDS Standards state that an employee must have to be </a:t>
            </a:r>
            <a:r>
              <a:rPr lang="en-US" sz="2400" dirty="0" smtClean="0">
                <a:solidFill>
                  <a:srgbClr val="000000"/>
                </a:solidFill>
              </a:rPr>
              <a:t>in compliance </a:t>
            </a:r>
            <a:r>
              <a:rPr lang="en-US" sz="2400" dirty="0">
                <a:solidFill>
                  <a:srgbClr val="000000"/>
                </a:solidFill>
              </a:rPr>
              <a:t>with training hours</a:t>
            </a:r>
            <a:r>
              <a:rPr lang="en-US" sz="2400" dirty="0" smtClean="0">
                <a:solidFill>
                  <a:srgbClr val="000000"/>
                </a:solidFill>
              </a:rPr>
              <a:t>?                                </a:t>
            </a:r>
            <a:r>
              <a:rPr lang="en-US" sz="1400" dirty="0" smtClean="0">
                <a:solidFill>
                  <a:srgbClr val="FF0000"/>
                </a:solidFill>
              </a:rPr>
              <a:t>Answer:  </a:t>
            </a:r>
            <a:r>
              <a:rPr lang="en-US" sz="1200" dirty="0">
                <a:solidFill>
                  <a:srgbClr val="FF0000"/>
                </a:solidFill>
              </a:rPr>
              <a:t>12 hours of training or more based on job title of training annually and also an annual review of topics that are specified by DDS.</a:t>
            </a:r>
          </a:p>
          <a:p>
            <a:pPr marL="342900" indent="-342900" eaLnBrk="1" hangingPunct="1">
              <a:spcAft>
                <a:spcPct val="75000"/>
              </a:spcAft>
              <a:buFontTx/>
              <a:buAutoNum type="arabicParenR"/>
            </a:pPr>
            <a:r>
              <a:rPr lang="en-US" sz="2400" dirty="0" smtClean="0">
                <a:solidFill>
                  <a:srgbClr val="000000"/>
                </a:solidFill>
              </a:rPr>
              <a:t>How </a:t>
            </a:r>
            <a:r>
              <a:rPr lang="en-US" sz="2400" dirty="0">
                <a:solidFill>
                  <a:srgbClr val="000000"/>
                </a:solidFill>
              </a:rPr>
              <a:t>often must an employee’s First Aid Certification be renewed</a:t>
            </a:r>
            <a:r>
              <a:rPr lang="en-US" sz="2400" dirty="0" smtClean="0">
                <a:solidFill>
                  <a:srgbClr val="000000"/>
                </a:solidFill>
              </a:rPr>
              <a:t>? </a:t>
            </a:r>
            <a:r>
              <a:rPr lang="en-US" sz="1400" dirty="0">
                <a:solidFill>
                  <a:srgbClr val="FF0000"/>
                </a:solidFill>
              </a:rPr>
              <a:t>Answer:  </a:t>
            </a:r>
            <a:r>
              <a:rPr lang="en-US" sz="1400" dirty="0" smtClean="0">
                <a:solidFill>
                  <a:srgbClr val="FF0000"/>
                </a:solidFill>
              </a:rPr>
              <a:t>every three years but will be renewed as </a:t>
            </a:r>
            <a:r>
              <a:rPr lang="en-US" sz="1400" dirty="0" err="1" smtClean="0">
                <a:solidFill>
                  <a:srgbClr val="FF0000"/>
                </a:solidFill>
              </a:rPr>
              <a:t>cpr</a:t>
            </a:r>
            <a:r>
              <a:rPr lang="en-US" sz="1400" dirty="0" smtClean="0">
                <a:solidFill>
                  <a:srgbClr val="FF0000"/>
                </a:solidFill>
              </a:rPr>
              <a:t> is being renewed every 2 </a:t>
            </a:r>
            <a:r>
              <a:rPr lang="en-US" sz="1400" dirty="0" err="1" smtClean="0">
                <a:solidFill>
                  <a:srgbClr val="FF0000"/>
                </a:solidFill>
              </a:rPr>
              <a:t>yrs</a:t>
            </a:r>
            <a:r>
              <a:rPr lang="en-US" sz="1400" dirty="0" smtClean="0">
                <a:solidFill>
                  <a:srgbClr val="FF0000"/>
                </a:solidFill>
              </a:rPr>
              <a:t> (</a:t>
            </a:r>
            <a:r>
              <a:rPr lang="en-US" sz="1400" dirty="0" err="1" smtClean="0">
                <a:solidFill>
                  <a:srgbClr val="FF0000"/>
                </a:solidFill>
              </a:rPr>
              <a:t>american</a:t>
            </a:r>
            <a:r>
              <a:rPr lang="en-US" sz="1400" dirty="0" smtClean="0">
                <a:solidFill>
                  <a:srgbClr val="FF0000"/>
                </a:solidFill>
              </a:rPr>
              <a:t> heart association)</a:t>
            </a:r>
            <a:endParaRPr lang="en-US" sz="2400" dirty="0">
              <a:solidFill>
                <a:srgbClr val="000000"/>
              </a:solidFill>
            </a:endParaRPr>
          </a:p>
          <a:p>
            <a:pPr marL="342900" indent="-342900" eaLnBrk="1" hangingPunct="1">
              <a:spcAft>
                <a:spcPct val="75000"/>
              </a:spcAft>
              <a:buFontTx/>
              <a:buAutoNum type="arabicParenR"/>
            </a:pPr>
            <a:r>
              <a:rPr lang="en-US" sz="2400" dirty="0" smtClean="0">
                <a:solidFill>
                  <a:srgbClr val="000000"/>
                </a:solidFill>
              </a:rPr>
              <a:t>Please </a:t>
            </a:r>
            <a:r>
              <a:rPr lang="en-US" sz="2400" dirty="0">
                <a:solidFill>
                  <a:srgbClr val="000000"/>
                </a:solidFill>
              </a:rPr>
              <a:t>describe the purpose of an incident report</a:t>
            </a:r>
            <a:r>
              <a:rPr lang="en-US" sz="2400" dirty="0" smtClean="0">
                <a:solidFill>
                  <a:srgbClr val="000000"/>
                </a:solidFill>
              </a:rPr>
              <a:t>.                           </a:t>
            </a:r>
            <a:r>
              <a:rPr lang="en-US" sz="1400" dirty="0" smtClean="0">
                <a:solidFill>
                  <a:srgbClr val="FF0000"/>
                </a:solidFill>
              </a:rPr>
              <a:t>Answer</a:t>
            </a:r>
            <a:r>
              <a:rPr lang="en-US" sz="1400" dirty="0">
                <a:solidFill>
                  <a:srgbClr val="FF0000"/>
                </a:solidFill>
              </a:rPr>
              <a:t>:  </a:t>
            </a:r>
            <a:r>
              <a:rPr lang="en-US" sz="1400" dirty="0" smtClean="0">
                <a:solidFill>
                  <a:srgbClr val="FF0000"/>
                </a:solidFill>
              </a:rPr>
              <a:t>to be in compliance with DDS standard</a:t>
            </a:r>
            <a:endParaRPr lang="en-US" sz="2400" dirty="0">
              <a:solidFill>
                <a:srgbClr val="000000"/>
              </a:solidFill>
            </a:endParaRPr>
          </a:p>
          <a:p>
            <a:pPr marL="342900" indent="-342900" eaLnBrk="1" hangingPunct="1">
              <a:spcAft>
                <a:spcPct val="75000"/>
              </a:spcAft>
              <a:buFontTx/>
              <a:buAutoNum type="arabicParenR"/>
            </a:pPr>
            <a:r>
              <a:rPr lang="en-US" sz="2400" dirty="0">
                <a:solidFill>
                  <a:srgbClr val="000000"/>
                </a:solidFill>
              </a:rPr>
              <a:t>Who should file a grievance</a:t>
            </a:r>
            <a:r>
              <a:rPr lang="en-US" sz="2400" dirty="0" smtClean="0">
                <a:solidFill>
                  <a:srgbClr val="000000"/>
                </a:solidFill>
              </a:rPr>
              <a:t>? </a:t>
            </a:r>
            <a:r>
              <a:rPr lang="en-US" sz="1400" dirty="0" smtClean="0">
                <a:solidFill>
                  <a:srgbClr val="FF0000"/>
                </a:solidFill>
              </a:rPr>
              <a:t>Answer: Employee/Consumer</a:t>
            </a:r>
            <a:endParaRPr lang="en-US" sz="1400" dirty="0">
              <a:solidFill>
                <a:srgbClr val="FF0000"/>
              </a:solidFill>
            </a:endParaRPr>
          </a:p>
          <a:p>
            <a:pPr marL="342900" indent="-342900" eaLnBrk="1" hangingPunct="1">
              <a:spcAft>
                <a:spcPct val="75000"/>
              </a:spcAft>
              <a:buFontTx/>
              <a:buAutoNum type="arabicParenR"/>
            </a:pPr>
            <a:r>
              <a:rPr lang="en-US" sz="2400" dirty="0">
                <a:solidFill>
                  <a:srgbClr val="000000"/>
                </a:solidFill>
              </a:rPr>
              <a:t>What does the phrase “Behavior Management” mean?</a:t>
            </a:r>
          </a:p>
          <a:p>
            <a:pPr marL="0" indent="0" eaLnBrk="1" hangingPunct="1">
              <a:lnSpc>
                <a:spcPct val="90000"/>
              </a:lnSpc>
              <a:spcAft>
                <a:spcPct val="75000"/>
              </a:spcAft>
              <a:buFontTx/>
              <a:buNone/>
            </a:pPr>
            <a:r>
              <a:rPr lang="en-US" sz="1400" dirty="0" smtClean="0">
                <a:solidFill>
                  <a:srgbClr val="FF0000"/>
                </a:solidFill>
              </a:rPr>
              <a:t>Answer:   ABC        A </a:t>
            </a:r>
            <a:r>
              <a:rPr lang="en-US" sz="1400" dirty="0">
                <a:solidFill>
                  <a:srgbClr val="FF0000"/>
                </a:solidFill>
              </a:rPr>
              <a:t>.  </a:t>
            </a:r>
            <a:r>
              <a:rPr lang="en-US" sz="1400" dirty="0" smtClean="0">
                <a:solidFill>
                  <a:srgbClr val="FF0000"/>
                </a:solidFill>
              </a:rPr>
              <a:t>Antecedent     B</a:t>
            </a:r>
            <a:r>
              <a:rPr lang="en-US" sz="1400" dirty="0">
                <a:solidFill>
                  <a:srgbClr val="FF0000"/>
                </a:solidFill>
              </a:rPr>
              <a:t>.   </a:t>
            </a:r>
            <a:r>
              <a:rPr lang="en-US" sz="1400" dirty="0" smtClean="0">
                <a:solidFill>
                  <a:srgbClr val="FF0000"/>
                </a:solidFill>
              </a:rPr>
              <a:t>Behavior       C</a:t>
            </a:r>
            <a:r>
              <a:rPr lang="en-US" sz="1400" dirty="0">
                <a:solidFill>
                  <a:srgbClr val="FF0000"/>
                </a:solidFill>
              </a:rPr>
              <a:t>.   Consequence</a:t>
            </a:r>
          </a:p>
          <a:p>
            <a:pPr eaLnBrk="1" hangingPunct="1">
              <a:spcAft>
                <a:spcPct val="75000"/>
              </a:spcAft>
              <a:buNone/>
            </a:pPr>
            <a:endParaRPr lang="en-US" sz="2400" dirty="0">
              <a:solidFill>
                <a:srgbClr val="000000"/>
              </a:solidFill>
            </a:endParaRPr>
          </a:p>
          <a:p>
            <a:pPr marL="342900" indent="-342900" eaLnBrk="1" hangingPunct="1">
              <a:spcAft>
                <a:spcPct val="75000"/>
              </a:spcAft>
              <a:buFontTx/>
              <a:buAutoNum type="arabicParenR"/>
            </a:pPr>
            <a:endParaRPr lang="en-US" sz="2400" dirty="0">
              <a:solidFill>
                <a:srgbClr val="000000"/>
              </a:solidFill>
            </a:endParaRPr>
          </a:p>
          <a:p>
            <a:pPr marL="342900" indent="-342900" eaLnBrk="1" hangingPunct="1">
              <a:spcAft>
                <a:spcPct val="75000"/>
              </a:spcAft>
              <a:buFontTx/>
              <a:buAutoNum type="arabicParenR"/>
            </a:pPr>
            <a:endParaRPr lang="en-US" sz="2400" dirty="0">
              <a:solidFill>
                <a:srgbClr val="000000"/>
              </a:solidFill>
            </a:endParaRPr>
          </a:p>
          <a:p>
            <a:pPr marL="342900" indent="-342900" eaLnBrk="1" hangingPunct="1">
              <a:spcAft>
                <a:spcPct val="75000"/>
              </a:spcAft>
              <a:buFontTx/>
              <a:buAutoNum type="arabicParenR"/>
            </a:pPr>
            <a:endParaRPr lang="en-US" sz="2400" dirty="0"/>
          </a:p>
        </p:txBody>
      </p:sp>
    </p:spTree>
  </p:cSld>
  <p:clrMapOvr>
    <a:masterClrMapping/>
  </p:clrMapOvr>
  <p:transition spd="med">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2044" y="130682"/>
            <a:ext cx="4679951" cy="501708"/>
          </a:xfrm>
        </p:spPr>
        <p:txBody>
          <a:bodyPr>
            <a:normAutofit fontScale="90000"/>
          </a:bodyPr>
          <a:lstStyle/>
          <a:p>
            <a:pPr algn="ctr"/>
            <a:r>
              <a:rPr lang="en-US" dirty="0">
                <a:latin typeface="AR CHRISTY" pitchFamily="2" charset="0"/>
              </a:rPr>
              <a:t>Post Test</a:t>
            </a:r>
            <a:endParaRPr lang="en-US" dirty="0" smtClean="0"/>
          </a:p>
        </p:txBody>
      </p:sp>
      <p:sp>
        <p:nvSpPr>
          <p:cNvPr id="52227" name="Text Box 8"/>
          <p:cNvSpPr txBox="1">
            <a:spLocks noChangeArrowheads="1"/>
          </p:cNvSpPr>
          <p:nvPr/>
        </p:nvSpPr>
        <p:spPr bwMode="auto">
          <a:xfrm>
            <a:off x="444382" y="601350"/>
            <a:ext cx="7708306" cy="7774436"/>
          </a:xfrm>
          <a:prstGeom prst="rect">
            <a:avLst/>
          </a:prstGeom>
          <a:noFill/>
          <a:ln w="9525">
            <a:noFill/>
            <a:miter lim="800000"/>
            <a:headEnd/>
            <a:tailEnd/>
          </a:ln>
        </p:spPr>
        <p:txBody>
          <a:bodyPr wrap="square">
            <a:spAutoFit/>
          </a:bodyPr>
          <a:lstStyle/>
          <a:p>
            <a:pPr eaLnBrk="1" hangingPunct="1">
              <a:spcAft>
                <a:spcPct val="75000"/>
              </a:spcAft>
              <a:buFontTx/>
              <a:buNone/>
            </a:pPr>
            <a:r>
              <a:rPr lang="en-US" sz="2400" dirty="0">
                <a:solidFill>
                  <a:srgbClr val="000000"/>
                </a:solidFill>
              </a:rPr>
              <a:t>7) Please list 3 State and Federal Laws and give a brief description of the three you chose: </a:t>
            </a:r>
            <a:r>
              <a:rPr lang="en-US" sz="1200" dirty="0" smtClean="0">
                <a:solidFill>
                  <a:srgbClr val="000000"/>
                </a:solidFill>
              </a:rPr>
              <a:t>a)______________________________________ </a:t>
            </a:r>
            <a:r>
              <a:rPr lang="en-US" sz="1200" dirty="0" smtClean="0">
                <a:solidFill>
                  <a:srgbClr val="FF0000"/>
                </a:solidFill>
              </a:rPr>
              <a:t>answers: see above for answer</a:t>
            </a:r>
          </a:p>
          <a:p>
            <a:pPr eaLnBrk="1" hangingPunct="1">
              <a:spcAft>
                <a:spcPct val="75000"/>
              </a:spcAft>
              <a:buFontTx/>
              <a:buNone/>
            </a:pPr>
            <a:r>
              <a:rPr lang="en-US" sz="1200" dirty="0" smtClean="0">
                <a:solidFill>
                  <a:srgbClr val="000000"/>
                </a:solidFill>
              </a:rPr>
              <a:t>b)______________________________________</a:t>
            </a:r>
            <a:endParaRPr lang="en-US" sz="1200" dirty="0">
              <a:solidFill>
                <a:srgbClr val="000000"/>
              </a:solidFill>
            </a:endParaRPr>
          </a:p>
          <a:p>
            <a:pPr eaLnBrk="1" hangingPunct="1">
              <a:spcAft>
                <a:spcPct val="75000"/>
              </a:spcAft>
              <a:buFontTx/>
              <a:buNone/>
            </a:pPr>
            <a:r>
              <a:rPr lang="en-US" sz="1200" dirty="0" smtClean="0">
                <a:solidFill>
                  <a:srgbClr val="000000"/>
                </a:solidFill>
              </a:rPr>
              <a:t>c)______________________________________</a:t>
            </a:r>
          </a:p>
          <a:p>
            <a:pPr eaLnBrk="1" hangingPunct="1">
              <a:spcAft>
                <a:spcPct val="75000"/>
              </a:spcAft>
              <a:buFontTx/>
              <a:buNone/>
            </a:pPr>
            <a:r>
              <a:rPr lang="en-US" sz="2400" dirty="0">
                <a:solidFill>
                  <a:srgbClr val="000000"/>
                </a:solidFill>
              </a:rPr>
              <a:t>8) What prevention strategies should you utilize when coming into contact with blood borne pathogens</a:t>
            </a:r>
            <a:r>
              <a:rPr lang="en-US" sz="2400" dirty="0" smtClean="0">
                <a:solidFill>
                  <a:srgbClr val="000000"/>
                </a:solidFill>
              </a:rPr>
              <a:t>?               </a:t>
            </a:r>
            <a:r>
              <a:rPr lang="en-US" sz="1200" dirty="0" smtClean="0">
                <a:solidFill>
                  <a:srgbClr val="FF0000"/>
                </a:solidFill>
              </a:rPr>
              <a:t>answers: see above for answer</a:t>
            </a:r>
            <a:endParaRPr lang="en-US" sz="1200" dirty="0">
              <a:solidFill>
                <a:srgbClr val="000000"/>
              </a:solidFill>
            </a:endParaRPr>
          </a:p>
          <a:p>
            <a:pPr eaLnBrk="1" hangingPunct="1">
              <a:spcAft>
                <a:spcPct val="75000"/>
              </a:spcAft>
              <a:buFontTx/>
              <a:buNone/>
            </a:pPr>
            <a:r>
              <a:rPr lang="en-US" sz="2400" dirty="0">
                <a:solidFill>
                  <a:srgbClr val="000000"/>
                </a:solidFill>
              </a:rPr>
              <a:t>9) What is PHI</a:t>
            </a:r>
            <a:r>
              <a:rPr lang="en-US" sz="2400" dirty="0" smtClean="0">
                <a:solidFill>
                  <a:srgbClr val="000000"/>
                </a:solidFill>
              </a:rPr>
              <a:t>? </a:t>
            </a:r>
            <a:r>
              <a:rPr lang="en-US" sz="1200" dirty="0">
                <a:solidFill>
                  <a:srgbClr val="FF0000"/>
                </a:solidFill>
              </a:rPr>
              <a:t>answers: </a:t>
            </a:r>
            <a:r>
              <a:rPr lang="en-US" sz="1200" dirty="0" smtClean="0">
                <a:solidFill>
                  <a:srgbClr val="FF0000"/>
                </a:solidFill>
              </a:rPr>
              <a:t>protected health information</a:t>
            </a:r>
            <a:endParaRPr lang="en-US" sz="1200" dirty="0">
              <a:solidFill>
                <a:srgbClr val="000000"/>
              </a:solidFill>
            </a:endParaRPr>
          </a:p>
          <a:p>
            <a:pPr eaLnBrk="1" hangingPunct="1">
              <a:spcAft>
                <a:spcPct val="75000"/>
              </a:spcAft>
              <a:buFontTx/>
              <a:buNone/>
            </a:pPr>
            <a:r>
              <a:rPr lang="en-US" sz="2400" dirty="0">
                <a:solidFill>
                  <a:srgbClr val="000000"/>
                </a:solidFill>
              </a:rPr>
              <a:t>10) True or </a:t>
            </a:r>
            <a:r>
              <a:rPr lang="en-US" sz="2400" dirty="0" smtClean="0">
                <a:solidFill>
                  <a:srgbClr val="FF0000"/>
                </a:solidFill>
              </a:rPr>
              <a:t>False</a:t>
            </a:r>
            <a:r>
              <a:rPr lang="en-US" sz="1600" dirty="0" smtClean="0">
                <a:solidFill>
                  <a:srgbClr val="000000"/>
                </a:solidFill>
              </a:rPr>
              <a:t>    </a:t>
            </a:r>
            <a:r>
              <a:rPr lang="en-US" sz="1600" dirty="0">
                <a:solidFill>
                  <a:srgbClr val="000000"/>
                </a:solidFill>
              </a:rPr>
              <a:t>LCCS can just accept anyone into DDTCS program</a:t>
            </a:r>
          </a:p>
          <a:p>
            <a:pPr eaLnBrk="1" hangingPunct="1">
              <a:spcAft>
                <a:spcPct val="75000"/>
              </a:spcAft>
              <a:buFontTx/>
              <a:buNone/>
            </a:pPr>
            <a:r>
              <a:rPr lang="en-US" sz="2400" dirty="0">
                <a:solidFill>
                  <a:srgbClr val="000000"/>
                </a:solidFill>
              </a:rPr>
              <a:t>11) What does DDTCS stand for</a:t>
            </a:r>
            <a:r>
              <a:rPr lang="en-US" sz="2400" dirty="0" smtClean="0">
                <a:solidFill>
                  <a:srgbClr val="000000"/>
                </a:solidFill>
              </a:rPr>
              <a:t>?</a:t>
            </a:r>
          </a:p>
          <a:p>
            <a:pPr eaLnBrk="1" hangingPunct="1">
              <a:spcAft>
                <a:spcPct val="75000"/>
              </a:spcAft>
              <a:buFontTx/>
              <a:buNone/>
            </a:pPr>
            <a:r>
              <a:rPr lang="en-US" sz="2400" dirty="0" smtClean="0">
                <a:solidFill>
                  <a:srgbClr val="000000"/>
                </a:solidFill>
              </a:rPr>
              <a:t>           </a:t>
            </a:r>
            <a:r>
              <a:rPr lang="en-US" sz="2400" dirty="0">
                <a:solidFill>
                  <a:srgbClr val="FF0000"/>
                </a:solidFill>
              </a:rPr>
              <a:t>answer:  Developmental Day Treatment Clinic</a:t>
            </a:r>
          </a:p>
          <a:p>
            <a:pPr eaLnBrk="1" hangingPunct="1">
              <a:spcAft>
                <a:spcPct val="75000"/>
              </a:spcAft>
              <a:buFontTx/>
              <a:buNone/>
            </a:pPr>
            <a:r>
              <a:rPr lang="en-US" sz="2400" dirty="0">
                <a:solidFill>
                  <a:srgbClr val="000000"/>
                </a:solidFill>
              </a:rPr>
              <a:t>                         </a:t>
            </a:r>
            <a:r>
              <a:rPr lang="en-US" sz="2400" dirty="0">
                <a:solidFill>
                  <a:srgbClr val="00B050"/>
                </a:solidFill>
              </a:rPr>
              <a:t>WE ARE A MEDICAL CLINIC </a:t>
            </a:r>
          </a:p>
          <a:p>
            <a:pPr eaLnBrk="1" hangingPunct="1">
              <a:spcAft>
                <a:spcPct val="75000"/>
              </a:spcAft>
              <a:buFontTx/>
              <a:buNone/>
            </a:pPr>
            <a:endParaRPr lang="en-US" sz="2400" dirty="0">
              <a:solidFill>
                <a:srgbClr val="000000"/>
              </a:solidFill>
            </a:endParaRPr>
          </a:p>
          <a:p>
            <a:pPr eaLnBrk="1" hangingPunct="1">
              <a:spcAft>
                <a:spcPct val="75000"/>
              </a:spcAft>
              <a:buFontTx/>
              <a:buNone/>
            </a:pPr>
            <a:endParaRPr lang="en-US" sz="2400" dirty="0">
              <a:solidFill>
                <a:srgbClr val="000000"/>
              </a:solidFill>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 </a:t>
            </a:r>
            <a:r>
              <a:rPr lang="en-US" sz="3200" dirty="0" smtClean="0"/>
              <a:t>(Cont.)</a:t>
            </a:r>
            <a:endParaRPr lang="en-US" sz="3200" dirty="0"/>
          </a:p>
        </p:txBody>
      </p:sp>
      <p:sp>
        <p:nvSpPr>
          <p:cNvPr id="3" name="Text Placeholder 2"/>
          <p:cNvSpPr>
            <a:spLocks noGrp="1"/>
          </p:cNvSpPr>
          <p:nvPr>
            <p:ph type="body" idx="1"/>
          </p:nvPr>
        </p:nvSpPr>
        <p:spPr/>
        <p:txBody>
          <a:bodyPr/>
          <a:lstStyle/>
          <a:p>
            <a:pPr algn="ctr"/>
            <a:r>
              <a:rPr lang="en-US" dirty="0" smtClean="0"/>
              <a:t>BROKEN BONES</a:t>
            </a:r>
            <a:endParaRPr lang="en-US" dirty="0"/>
          </a:p>
        </p:txBody>
      </p:sp>
      <p:sp>
        <p:nvSpPr>
          <p:cNvPr id="5" name="Text Placeholder 4"/>
          <p:cNvSpPr>
            <a:spLocks noGrp="1"/>
          </p:cNvSpPr>
          <p:nvPr>
            <p:ph type="body" sz="half" idx="3"/>
          </p:nvPr>
        </p:nvSpPr>
        <p:spPr/>
        <p:txBody>
          <a:bodyPr>
            <a:normAutofit fontScale="92500" lnSpcReduction="10000"/>
          </a:bodyPr>
          <a:lstStyle/>
          <a:p>
            <a:pPr algn="ctr"/>
            <a:r>
              <a:rPr lang="en-US" dirty="0" smtClean="0"/>
              <a:t>STRAINS AND SPRAINS</a:t>
            </a:r>
            <a:endParaRPr lang="en-US" dirty="0"/>
          </a:p>
        </p:txBody>
      </p:sp>
      <p:sp>
        <p:nvSpPr>
          <p:cNvPr id="4" name="Content Placeholder 3"/>
          <p:cNvSpPr>
            <a:spLocks noGrp="1"/>
          </p:cNvSpPr>
          <p:nvPr>
            <p:ph sz="quarter" idx="2"/>
          </p:nvPr>
        </p:nvSpPr>
        <p:spPr/>
        <p:txBody>
          <a:bodyPr>
            <a:normAutofit fontScale="92500" lnSpcReduction="20000"/>
          </a:bodyPr>
          <a:lstStyle/>
          <a:p>
            <a:r>
              <a:rPr lang="en-US" sz="1200" dirty="0" smtClean="0"/>
              <a:t>Broken bones or fractures are common injuries especially after a fall. No matter what part might be broken or how big or small the injury may seem, all broken bones need medical care.</a:t>
            </a:r>
          </a:p>
          <a:p>
            <a:r>
              <a:rPr lang="en-US" sz="1200" dirty="0" smtClean="0"/>
              <a:t>Signs &amp; Symptoms:</a:t>
            </a:r>
          </a:p>
          <a:p>
            <a:pPr lvl="1">
              <a:buFont typeface="Wingdings" pitchFamily="2" charset="2"/>
              <a:buChar char="Ø"/>
            </a:pPr>
            <a:r>
              <a:rPr lang="en-US" sz="1000" dirty="0" smtClean="0"/>
              <a:t>You hear a “snap” or grinding during the injury</a:t>
            </a:r>
          </a:p>
          <a:p>
            <a:pPr lvl="1">
              <a:buFont typeface="Wingdings" pitchFamily="2" charset="2"/>
              <a:buChar char="Ø"/>
            </a:pPr>
            <a:r>
              <a:rPr lang="en-US" sz="1000" dirty="0" smtClean="0"/>
              <a:t>There’s swelling, bruising, or tenderness</a:t>
            </a:r>
          </a:p>
          <a:p>
            <a:pPr lvl="1">
              <a:buFont typeface="Wingdings" pitchFamily="2" charset="2"/>
              <a:buChar char="Ø"/>
            </a:pPr>
            <a:r>
              <a:rPr lang="en-US" sz="1000" dirty="0" smtClean="0"/>
              <a:t>The injured part is difficult to move or hurts when moving, being touched, or bearing weight.</a:t>
            </a:r>
          </a:p>
          <a:p>
            <a:pPr lvl="0"/>
            <a:r>
              <a:rPr lang="en-US" sz="1200" dirty="0" smtClean="0">
                <a:solidFill>
                  <a:prstClr val="black"/>
                </a:solidFill>
              </a:rPr>
              <a:t>What to do:</a:t>
            </a:r>
          </a:p>
          <a:p>
            <a:pPr lvl="1">
              <a:buFont typeface="Wingdings" pitchFamily="2" charset="2"/>
              <a:buChar char="Ø"/>
            </a:pPr>
            <a:r>
              <a:rPr lang="en-US" sz="1000" dirty="0" smtClean="0">
                <a:solidFill>
                  <a:prstClr val="black"/>
                </a:solidFill>
              </a:rPr>
              <a:t>Remove clothing from the injured area.</a:t>
            </a:r>
          </a:p>
          <a:p>
            <a:pPr lvl="1">
              <a:buFont typeface="Wingdings" pitchFamily="2" charset="2"/>
              <a:buChar char="Ø"/>
            </a:pPr>
            <a:r>
              <a:rPr lang="en-US" sz="1000" dirty="0" smtClean="0">
                <a:solidFill>
                  <a:prstClr val="black"/>
                </a:solidFill>
              </a:rPr>
              <a:t>Apply ice pack wrapped in cloth</a:t>
            </a:r>
          </a:p>
          <a:p>
            <a:pPr lvl="1">
              <a:buFont typeface="Wingdings" pitchFamily="2" charset="2"/>
              <a:buChar char="Ø"/>
            </a:pPr>
            <a:r>
              <a:rPr lang="en-US" sz="1000" dirty="0" smtClean="0">
                <a:solidFill>
                  <a:prstClr val="black"/>
                </a:solidFill>
              </a:rPr>
              <a:t>Keep injured limb in the position you find it.</a:t>
            </a:r>
          </a:p>
          <a:p>
            <a:pPr lvl="1">
              <a:buFont typeface="Wingdings" pitchFamily="2" charset="2"/>
              <a:buChar char="Ø"/>
            </a:pPr>
            <a:r>
              <a:rPr lang="en-US" sz="1000" dirty="0" smtClean="0">
                <a:solidFill>
                  <a:prstClr val="black"/>
                </a:solidFill>
              </a:rPr>
              <a:t>Place a simple splint, if you have one, on the broken area.</a:t>
            </a:r>
          </a:p>
          <a:p>
            <a:pPr lvl="1">
              <a:buFont typeface="Wingdings" pitchFamily="2" charset="2"/>
              <a:buChar char="Ø"/>
            </a:pPr>
            <a:r>
              <a:rPr lang="en-US" sz="1000" dirty="0" smtClean="0">
                <a:solidFill>
                  <a:prstClr val="black"/>
                </a:solidFill>
              </a:rPr>
              <a:t>Get medical care, don’t let them eat in case surgery is req’d.</a:t>
            </a:r>
            <a:endParaRPr lang="en-US" sz="1000" dirty="0">
              <a:solidFill>
                <a:prstClr val="black"/>
              </a:solidFill>
            </a:endParaRPr>
          </a:p>
          <a:p>
            <a:pPr lvl="0"/>
            <a:r>
              <a:rPr lang="en-US" sz="1200" dirty="0" smtClean="0">
                <a:solidFill>
                  <a:prstClr val="black"/>
                </a:solidFill>
              </a:rPr>
              <a:t>Do Not Move the Person and Call 911 Right Away  If:</a:t>
            </a:r>
          </a:p>
          <a:p>
            <a:pPr lvl="1">
              <a:buFont typeface="Wingdings" pitchFamily="2" charset="2"/>
              <a:buChar char="Ø"/>
            </a:pPr>
            <a:r>
              <a:rPr lang="en-US" sz="1000" dirty="0" smtClean="0">
                <a:solidFill>
                  <a:prstClr val="black"/>
                </a:solidFill>
              </a:rPr>
              <a:t>You suspect a serious injury the head, neck, or back.</a:t>
            </a:r>
          </a:p>
          <a:p>
            <a:pPr lvl="1">
              <a:buFont typeface="Wingdings" pitchFamily="2" charset="2"/>
              <a:buChar char="Ø"/>
            </a:pPr>
            <a:r>
              <a:rPr lang="en-US" sz="1000" dirty="0" smtClean="0">
                <a:solidFill>
                  <a:prstClr val="black"/>
                </a:solidFill>
              </a:rPr>
              <a:t>A broken bone comes through the skin. While waiting for help: Keep the person laying down, and do not wash the wound or push in any part that’s sticking out.</a:t>
            </a:r>
            <a:endParaRPr lang="en-US" sz="1000" dirty="0">
              <a:solidFill>
                <a:prstClr val="black"/>
              </a:solidFill>
            </a:endParaRPr>
          </a:p>
          <a:p>
            <a:pPr lvl="1">
              <a:buFont typeface="Wingdings" pitchFamily="2" charset="2"/>
              <a:buChar char="Ø"/>
            </a:pPr>
            <a:endParaRPr lang="en-US" sz="1000" dirty="0" smtClean="0">
              <a:solidFill>
                <a:prstClr val="black"/>
              </a:solidFill>
            </a:endParaRPr>
          </a:p>
        </p:txBody>
      </p:sp>
      <p:sp>
        <p:nvSpPr>
          <p:cNvPr id="6" name="Content Placeholder 5"/>
          <p:cNvSpPr>
            <a:spLocks noGrp="1"/>
          </p:cNvSpPr>
          <p:nvPr>
            <p:ph sz="quarter" idx="4"/>
          </p:nvPr>
        </p:nvSpPr>
        <p:spPr/>
        <p:txBody>
          <a:bodyPr>
            <a:normAutofit fontScale="92500" lnSpcReduction="20000"/>
          </a:bodyPr>
          <a:lstStyle/>
          <a:p>
            <a:r>
              <a:rPr lang="en-US" sz="1200" dirty="0" smtClean="0"/>
              <a:t>Strains are injuries due to overstretching, while sprains involve a stretch or a partial tear of ligaments or tendons. </a:t>
            </a:r>
          </a:p>
          <a:p>
            <a:r>
              <a:rPr lang="en-US" sz="1200" dirty="0" smtClean="0"/>
              <a:t>Signs &amp; Symptoms: </a:t>
            </a:r>
          </a:p>
          <a:p>
            <a:pPr lvl="1">
              <a:buFont typeface="Wingdings" pitchFamily="2" charset="2"/>
              <a:buChar char="Ø"/>
            </a:pPr>
            <a:r>
              <a:rPr lang="en-US" sz="1000" dirty="0" smtClean="0"/>
              <a:t>Pain in the joint or muscle</a:t>
            </a:r>
          </a:p>
          <a:p>
            <a:pPr lvl="1">
              <a:buFont typeface="Wingdings" pitchFamily="2" charset="2"/>
              <a:buChar char="Ø"/>
            </a:pPr>
            <a:r>
              <a:rPr lang="en-US" sz="1000" dirty="0" smtClean="0"/>
              <a:t>Swelling and bruising </a:t>
            </a:r>
          </a:p>
          <a:p>
            <a:pPr lvl="1">
              <a:buFont typeface="Wingdings" pitchFamily="2" charset="2"/>
              <a:buChar char="Ø"/>
            </a:pPr>
            <a:r>
              <a:rPr lang="en-US" sz="1000" dirty="0" smtClean="0"/>
              <a:t>Warmth and redness of the injured part</a:t>
            </a:r>
          </a:p>
          <a:p>
            <a:pPr lvl="1">
              <a:buFont typeface="Wingdings" pitchFamily="2" charset="2"/>
              <a:buChar char="Ø"/>
            </a:pPr>
            <a:r>
              <a:rPr lang="en-US" sz="1000" dirty="0" smtClean="0"/>
              <a:t>Difficulty moving the injured part</a:t>
            </a:r>
          </a:p>
          <a:p>
            <a:pPr lvl="0"/>
            <a:r>
              <a:rPr lang="en-US" sz="1200" dirty="0" smtClean="0">
                <a:solidFill>
                  <a:prstClr val="black"/>
                </a:solidFill>
              </a:rPr>
              <a:t>What to do:</a:t>
            </a:r>
          </a:p>
          <a:p>
            <a:pPr lvl="1">
              <a:buFont typeface="Wingdings" pitchFamily="2" charset="2"/>
              <a:buChar char="Ø"/>
            </a:pPr>
            <a:r>
              <a:rPr lang="en-US" sz="1000" dirty="0" smtClean="0">
                <a:solidFill>
                  <a:prstClr val="black"/>
                </a:solidFill>
              </a:rPr>
              <a:t>Stop activity right away.</a:t>
            </a:r>
          </a:p>
          <a:p>
            <a:pPr lvl="1">
              <a:buFont typeface="Wingdings" pitchFamily="2" charset="2"/>
              <a:buChar char="Ø"/>
            </a:pPr>
            <a:r>
              <a:rPr lang="en-US" sz="1000" dirty="0" smtClean="0">
                <a:solidFill>
                  <a:prstClr val="black"/>
                </a:solidFill>
              </a:rPr>
              <a:t>Think R.I.C.E. for the first 48 hours after injury:</a:t>
            </a:r>
          </a:p>
          <a:p>
            <a:pPr lvl="1">
              <a:buFont typeface="Wingdings" pitchFamily="2" charset="2"/>
              <a:buChar char="v"/>
            </a:pPr>
            <a:r>
              <a:rPr lang="en-US" sz="1000" b="1" u="sng" dirty="0" smtClean="0">
                <a:solidFill>
                  <a:prstClr val="black"/>
                </a:solidFill>
              </a:rPr>
              <a:t>R</a:t>
            </a:r>
            <a:r>
              <a:rPr lang="en-US" sz="1000" dirty="0" smtClean="0">
                <a:solidFill>
                  <a:prstClr val="black"/>
                </a:solidFill>
              </a:rPr>
              <a:t>est: Rest injured part</a:t>
            </a:r>
          </a:p>
          <a:p>
            <a:pPr lvl="1">
              <a:buFont typeface="Wingdings" pitchFamily="2" charset="2"/>
              <a:buChar char="v"/>
            </a:pPr>
            <a:r>
              <a:rPr lang="en-US" sz="1000" b="1" u="sng" dirty="0" smtClean="0">
                <a:solidFill>
                  <a:prstClr val="black"/>
                </a:solidFill>
              </a:rPr>
              <a:t>I</a:t>
            </a:r>
            <a:r>
              <a:rPr lang="en-US" sz="1000" dirty="0" smtClean="0">
                <a:solidFill>
                  <a:prstClr val="black"/>
                </a:solidFill>
              </a:rPr>
              <a:t>ce: wrap icepack over injured part. No more than 20 mins. at a time, four to eight times a day.</a:t>
            </a:r>
          </a:p>
          <a:p>
            <a:pPr lvl="1">
              <a:buFont typeface="Wingdings" pitchFamily="2" charset="2"/>
              <a:buChar char="v"/>
            </a:pPr>
            <a:r>
              <a:rPr lang="en-US" sz="1000" b="1" u="sng" dirty="0" smtClean="0">
                <a:solidFill>
                  <a:prstClr val="black"/>
                </a:solidFill>
              </a:rPr>
              <a:t>C</a:t>
            </a:r>
            <a:r>
              <a:rPr lang="en-US" sz="1000" dirty="0" smtClean="0">
                <a:solidFill>
                  <a:prstClr val="black"/>
                </a:solidFill>
              </a:rPr>
              <a:t>ompression: support injured part w/ elastic bandage .</a:t>
            </a:r>
          </a:p>
          <a:p>
            <a:pPr lvl="1">
              <a:buFont typeface="Wingdings" pitchFamily="2" charset="2"/>
              <a:buChar char="v"/>
            </a:pPr>
            <a:r>
              <a:rPr lang="en-US" sz="1000" b="1" u="sng" dirty="0" smtClean="0">
                <a:solidFill>
                  <a:prstClr val="black"/>
                </a:solidFill>
              </a:rPr>
              <a:t>E</a:t>
            </a:r>
            <a:r>
              <a:rPr lang="en-US" sz="1000" dirty="0" smtClean="0">
                <a:solidFill>
                  <a:prstClr val="black"/>
                </a:solidFill>
              </a:rPr>
              <a:t>levation: raise injured part above heart level .</a:t>
            </a:r>
          </a:p>
          <a:p>
            <a:pPr lvl="0"/>
            <a:r>
              <a:rPr lang="en-US" sz="1200" dirty="0" smtClean="0">
                <a:solidFill>
                  <a:prstClr val="black"/>
                </a:solidFill>
              </a:rPr>
              <a:t>Seek Emergency Medical Care If:</a:t>
            </a:r>
          </a:p>
          <a:p>
            <a:pPr lvl="1"/>
            <a:r>
              <a:rPr lang="en-US" sz="1000" dirty="0" smtClean="0">
                <a:solidFill>
                  <a:prstClr val="black"/>
                </a:solidFill>
              </a:rPr>
              <a:t>severe pain when injured part is touched or moved , continued trouble bearing weight, increased bruising, numbness, signs of infection, or strain or sprain that does not improve within 5 to 7 days .</a:t>
            </a:r>
            <a:endParaRPr lang="en-US" sz="1000" dirty="0">
              <a:solidFill>
                <a:prstClr val="black"/>
              </a:solidFill>
            </a:endParaRPr>
          </a:p>
          <a:p>
            <a:pPr lvl="1">
              <a:buFont typeface="Wingdings" pitchFamily="2" charset="2"/>
              <a:buChar char="v"/>
            </a:pPr>
            <a:endParaRPr lang="en-US" sz="1000" b="1" dirty="0">
              <a:solidFill>
                <a:prstClr val="black"/>
              </a:solidFill>
            </a:endParaRPr>
          </a:p>
          <a:p>
            <a:pPr marL="457200" lvl="1" indent="0">
              <a:buNone/>
            </a:pPr>
            <a:endParaRPr lang="en-US" sz="1000" dirty="0"/>
          </a:p>
        </p:txBody>
      </p:sp>
    </p:spTree>
    <p:extLst>
      <p:ext uri="{BB962C8B-B14F-4D97-AF65-F5344CB8AC3E}">
        <p14:creationId xmlns:p14="http://schemas.microsoft.com/office/powerpoint/2010/main" val="870932460"/>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 </a:t>
            </a:r>
            <a:r>
              <a:rPr lang="en-US" sz="3200" dirty="0" smtClean="0"/>
              <a:t>(Cont.)</a:t>
            </a:r>
            <a:r>
              <a:rPr lang="en-US" dirty="0" smtClean="0"/>
              <a:t> </a:t>
            </a:r>
            <a:endParaRPr lang="en-US" dirty="0"/>
          </a:p>
        </p:txBody>
      </p:sp>
      <p:sp>
        <p:nvSpPr>
          <p:cNvPr id="3" name="Text Placeholder 2"/>
          <p:cNvSpPr>
            <a:spLocks noGrp="1"/>
          </p:cNvSpPr>
          <p:nvPr>
            <p:ph type="body" idx="1"/>
          </p:nvPr>
        </p:nvSpPr>
        <p:spPr/>
        <p:txBody>
          <a:bodyPr/>
          <a:lstStyle/>
          <a:p>
            <a:pPr algn="ctr"/>
            <a:r>
              <a:rPr lang="en-US" dirty="0" smtClean="0"/>
              <a:t>BURNS</a:t>
            </a:r>
            <a:endParaRPr lang="en-US" dirty="0"/>
          </a:p>
        </p:txBody>
      </p:sp>
      <p:sp>
        <p:nvSpPr>
          <p:cNvPr id="5" name="Text Placeholder 4"/>
          <p:cNvSpPr>
            <a:spLocks noGrp="1"/>
          </p:cNvSpPr>
          <p:nvPr>
            <p:ph type="body" sz="half" idx="3"/>
          </p:nvPr>
        </p:nvSpPr>
        <p:spPr/>
        <p:txBody>
          <a:bodyPr/>
          <a:lstStyle/>
          <a:p>
            <a:pPr algn="ctr"/>
            <a:r>
              <a:rPr lang="en-US" dirty="0" smtClean="0"/>
              <a:t>FEVER</a:t>
            </a:r>
            <a:endParaRPr lang="en-US" dirty="0"/>
          </a:p>
        </p:txBody>
      </p:sp>
      <p:sp>
        <p:nvSpPr>
          <p:cNvPr id="4" name="Content Placeholder 3"/>
          <p:cNvSpPr>
            <a:spLocks noGrp="1"/>
          </p:cNvSpPr>
          <p:nvPr>
            <p:ph sz="quarter" idx="2"/>
          </p:nvPr>
        </p:nvSpPr>
        <p:spPr/>
        <p:txBody>
          <a:bodyPr>
            <a:normAutofit fontScale="92500" lnSpcReduction="20000"/>
          </a:bodyPr>
          <a:lstStyle/>
          <a:p>
            <a:pPr marL="0" indent="0">
              <a:buNone/>
            </a:pPr>
            <a:r>
              <a:rPr lang="en-US" sz="1200" dirty="0" smtClean="0"/>
              <a:t>Scald burns from hot water and other hot liquids are the most common burns. Since burns range from mild to life threatening, some can be treated at home, while others need emergency medical care.</a:t>
            </a:r>
          </a:p>
          <a:p>
            <a:r>
              <a:rPr lang="en-US" sz="1200" dirty="0" smtClean="0"/>
              <a:t>What to Do :</a:t>
            </a:r>
          </a:p>
          <a:p>
            <a:pPr lvl="1">
              <a:buFont typeface="Wingdings" pitchFamily="2" charset="2"/>
              <a:buChar char="Ø"/>
            </a:pPr>
            <a:r>
              <a:rPr lang="en-US" sz="1000" dirty="0" smtClean="0"/>
              <a:t> If the person is severely burned, call 911 right away, while you wait begin these treatments:</a:t>
            </a:r>
          </a:p>
          <a:p>
            <a:pPr lvl="1">
              <a:buFont typeface="Wingdings" pitchFamily="2" charset="2"/>
              <a:buChar char="Ø"/>
            </a:pPr>
            <a:r>
              <a:rPr lang="en-US" sz="1000" dirty="0" smtClean="0"/>
              <a:t>Remove clothing from burnt area, except stuck clothing.</a:t>
            </a:r>
          </a:p>
          <a:p>
            <a:pPr lvl="1">
              <a:buFont typeface="Wingdings" pitchFamily="2" charset="2"/>
              <a:buChar char="Ø"/>
            </a:pPr>
            <a:r>
              <a:rPr lang="en-US" sz="1000" dirty="0" smtClean="0"/>
              <a:t>Run cool </a:t>
            </a:r>
            <a:r>
              <a:rPr lang="en-US" sz="1000" b="1" dirty="0" smtClean="0"/>
              <a:t>(NOT COLD) </a:t>
            </a:r>
            <a:r>
              <a:rPr lang="en-US" sz="1000" dirty="0" smtClean="0"/>
              <a:t>water over the burn.</a:t>
            </a:r>
          </a:p>
          <a:p>
            <a:pPr lvl="1">
              <a:buFont typeface="Wingdings" pitchFamily="2" charset="2"/>
              <a:buChar char="Ø"/>
            </a:pPr>
            <a:r>
              <a:rPr lang="en-US" sz="1000" dirty="0" smtClean="0"/>
              <a:t>Offer something for pain.</a:t>
            </a:r>
          </a:p>
          <a:p>
            <a:pPr lvl="1">
              <a:buFont typeface="Wingdings" pitchFamily="2" charset="2"/>
              <a:buChar char="Ø"/>
            </a:pPr>
            <a:r>
              <a:rPr lang="en-US" sz="1000" b="1" dirty="0" smtClean="0"/>
              <a:t>Do not </a:t>
            </a:r>
            <a:r>
              <a:rPr lang="en-US" sz="1000" dirty="0" smtClean="0"/>
              <a:t>apply ointment  on burn or break blisters!!</a:t>
            </a:r>
          </a:p>
          <a:p>
            <a:pPr lvl="1">
              <a:buFont typeface="Wingdings" pitchFamily="2" charset="2"/>
              <a:buChar char="Ø"/>
            </a:pPr>
            <a:endParaRPr lang="en-US" sz="1000" b="1" dirty="0" smtClean="0"/>
          </a:p>
          <a:p>
            <a:pPr lvl="0"/>
            <a:r>
              <a:rPr lang="en-US" sz="1200" dirty="0" smtClean="0">
                <a:solidFill>
                  <a:prstClr val="black"/>
                </a:solidFill>
              </a:rPr>
              <a:t>Seek Emergency Medical Care If:</a:t>
            </a:r>
          </a:p>
          <a:p>
            <a:pPr lvl="1">
              <a:buFont typeface="Wingdings" pitchFamily="2" charset="2"/>
              <a:buChar char="Ø"/>
            </a:pPr>
            <a:r>
              <a:rPr lang="en-US" sz="1000" dirty="0" smtClean="0">
                <a:solidFill>
                  <a:prstClr val="black"/>
                </a:solidFill>
              </a:rPr>
              <a:t>The burned area is large (cover the area with a clean, soft cloth or towel)</a:t>
            </a:r>
          </a:p>
          <a:p>
            <a:pPr lvl="1">
              <a:buFont typeface="Wingdings" pitchFamily="2" charset="2"/>
              <a:buChar char="Ø"/>
            </a:pPr>
            <a:r>
              <a:rPr lang="en-US" sz="1000" dirty="0" smtClean="0">
                <a:solidFill>
                  <a:prstClr val="black"/>
                </a:solidFill>
              </a:rPr>
              <a:t>The burns came form a fire, an electrical wire or socket, or chemicals.</a:t>
            </a:r>
          </a:p>
          <a:p>
            <a:pPr lvl="1">
              <a:buFont typeface="Wingdings" pitchFamily="2" charset="2"/>
              <a:buChar char="Ø"/>
            </a:pPr>
            <a:r>
              <a:rPr lang="en-US" sz="1000" dirty="0" smtClean="0">
                <a:solidFill>
                  <a:prstClr val="black"/>
                </a:solidFill>
              </a:rPr>
              <a:t>The burn is on the face, hands, joints, or genitals.</a:t>
            </a:r>
          </a:p>
          <a:p>
            <a:pPr lvl="1">
              <a:buFont typeface="Wingdings" pitchFamily="2" charset="2"/>
              <a:buChar char="Ø"/>
            </a:pPr>
            <a:r>
              <a:rPr lang="en-US" sz="1000" dirty="0" smtClean="0">
                <a:solidFill>
                  <a:prstClr val="black"/>
                </a:solidFill>
              </a:rPr>
              <a:t>The burn looks infected (with swelling, pus, or increasing redness or red streaking of the skin near the wound).</a:t>
            </a:r>
            <a:endParaRPr lang="en-US" sz="1000" dirty="0">
              <a:solidFill>
                <a:prstClr val="black"/>
              </a:solidFill>
            </a:endParaRPr>
          </a:p>
          <a:p>
            <a:pPr marL="457200" lvl="1" indent="0">
              <a:buNone/>
            </a:pPr>
            <a:endParaRPr lang="en-US" sz="800" dirty="0"/>
          </a:p>
        </p:txBody>
      </p:sp>
      <p:sp>
        <p:nvSpPr>
          <p:cNvPr id="6" name="Content Placeholder 5"/>
          <p:cNvSpPr>
            <a:spLocks noGrp="1"/>
          </p:cNvSpPr>
          <p:nvPr>
            <p:ph sz="quarter" idx="4"/>
          </p:nvPr>
        </p:nvSpPr>
        <p:spPr/>
        <p:txBody>
          <a:bodyPr>
            <a:normAutofit fontScale="85000" lnSpcReduction="20000"/>
          </a:bodyPr>
          <a:lstStyle/>
          <a:p>
            <a:pPr marL="0" indent="0">
              <a:buNone/>
            </a:pPr>
            <a:r>
              <a:rPr lang="en-US" sz="1200" dirty="0" smtClean="0"/>
              <a:t>Although it can be frightening when a child’s temperature rises, fever itself causes no harm and can actually be a good thing, it’s often the body’s way of fighting infections.</a:t>
            </a:r>
          </a:p>
          <a:p>
            <a:r>
              <a:rPr lang="en-US" sz="1200" dirty="0" smtClean="0"/>
              <a:t>Signs &amp; Symptoms: </a:t>
            </a:r>
          </a:p>
          <a:p>
            <a:pPr lvl="1">
              <a:buFont typeface="Wingdings" pitchFamily="2" charset="2"/>
              <a:buChar char="Ø"/>
            </a:pPr>
            <a:r>
              <a:rPr lang="en-US" sz="1000" dirty="0" smtClean="0"/>
              <a:t>A child may have a fever if he or she is:</a:t>
            </a:r>
          </a:p>
          <a:p>
            <a:pPr lvl="1">
              <a:buFont typeface="Wingdings" pitchFamily="2" charset="2"/>
              <a:buChar char="v"/>
            </a:pPr>
            <a:r>
              <a:rPr lang="en-US" sz="1000" dirty="0" smtClean="0"/>
              <a:t>Fussy, uncomfortable, warm to the touch, flushed, </a:t>
            </a:r>
            <a:r>
              <a:rPr lang="en-US" sz="1000" dirty="0"/>
              <a:t>o</a:t>
            </a:r>
            <a:r>
              <a:rPr lang="en-US" sz="1000" dirty="0" smtClean="0"/>
              <a:t>r sweaty.</a:t>
            </a:r>
          </a:p>
          <a:p>
            <a:pPr lvl="0"/>
            <a:r>
              <a:rPr lang="en-US" sz="1200" dirty="0" smtClean="0">
                <a:solidFill>
                  <a:prstClr val="black"/>
                </a:solidFill>
              </a:rPr>
              <a:t>What To Do: </a:t>
            </a:r>
            <a:r>
              <a:rPr lang="en-US" sz="1000" dirty="0">
                <a:solidFill>
                  <a:prstClr val="black"/>
                </a:solidFill>
              </a:rPr>
              <a:t>It’s best to keep a child with a fever home from school or childcare. If your child is uncomfortable due to fever, here are some ways to relieve symptoms</a:t>
            </a:r>
            <a:r>
              <a:rPr lang="en-US" sz="1000" dirty="0" smtClean="0">
                <a:solidFill>
                  <a:prstClr val="black"/>
                </a:solidFill>
              </a:rPr>
              <a:t>::</a:t>
            </a:r>
            <a:endParaRPr lang="en-US" sz="1200" dirty="0" smtClean="0">
              <a:solidFill>
                <a:prstClr val="black"/>
              </a:solidFill>
            </a:endParaRPr>
          </a:p>
          <a:p>
            <a:pPr lvl="1">
              <a:buFont typeface="Wingdings" pitchFamily="2" charset="2"/>
              <a:buChar char="Ø"/>
            </a:pPr>
            <a:r>
              <a:rPr lang="en-US" sz="1000" dirty="0" smtClean="0"/>
              <a:t>Offer plenty of fluids to avoid dehydration.</a:t>
            </a:r>
          </a:p>
          <a:p>
            <a:pPr lvl="1">
              <a:buFont typeface="Wingdings" pitchFamily="2" charset="2"/>
              <a:buChar char="Ø"/>
            </a:pPr>
            <a:r>
              <a:rPr lang="en-US" sz="1000" dirty="0" smtClean="0"/>
              <a:t>Ask a doctor about fever-reducing medicines.</a:t>
            </a:r>
          </a:p>
          <a:p>
            <a:pPr lvl="1">
              <a:buFont typeface="Wingdings" pitchFamily="2" charset="2"/>
              <a:buChar char="Ø"/>
            </a:pPr>
            <a:r>
              <a:rPr lang="en-US" sz="1000" b="1" dirty="0" smtClean="0"/>
              <a:t>NEVER </a:t>
            </a:r>
            <a:r>
              <a:rPr lang="en-US" sz="1000" dirty="0" smtClean="0"/>
              <a:t>use rubbing alcohol  to bring fever down.</a:t>
            </a:r>
          </a:p>
          <a:p>
            <a:pPr lvl="1">
              <a:buFont typeface="Wingdings" pitchFamily="2" charset="2"/>
              <a:buChar char="Ø"/>
            </a:pPr>
            <a:r>
              <a:rPr lang="en-US" sz="1000" b="1" dirty="0" smtClean="0"/>
              <a:t>DO NOT </a:t>
            </a:r>
            <a:r>
              <a:rPr lang="en-US" sz="1000" dirty="0" smtClean="0"/>
              <a:t>give aspirin to an infant or child.</a:t>
            </a:r>
          </a:p>
          <a:p>
            <a:pPr lvl="0"/>
            <a:r>
              <a:rPr lang="en-US" sz="1200" b="1" dirty="0" smtClean="0">
                <a:solidFill>
                  <a:prstClr val="black"/>
                </a:solidFill>
              </a:rPr>
              <a:t>SEEK MEDICAL CARE RIGHT AWAY IF:</a:t>
            </a:r>
          </a:p>
          <a:p>
            <a:pPr lvl="1">
              <a:buFont typeface="Wingdings" pitchFamily="2" charset="2"/>
              <a:buChar char="Ø"/>
            </a:pPr>
            <a:r>
              <a:rPr lang="en-US" sz="800" dirty="0" smtClean="0">
                <a:solidFill>
                  <a:prstClr val="black"/>
                </a:solidFill>
              </a:rPr>
              <a:t> </a:t>
            </a:r>
            <a:r>
              <a:rPr lang="en-US" sz="1000" dirty="0" smtClean="0">
                <a:solidFill>
                  <a:prstClr val="black"/>
                </a:solidFill>
              </a:rPr>
              <a:t>An infant is younger than 3 months and has a temp of 100.4 or higher.</a:t>
            </a:r>
          </a:p>
          <a:p>
            <a:pPr lvl="0"/>
            <a:r>
              <a:rPr lang="en-US" sz="1200" dirty="0" smtClean="0">
                <a:solidFill>
                  <a:prstClr val="black"/>
                </a:solidFill>
              </a:rPr>
              <a:t>Call the doctor if an older person has a fever and also, appears sick, has a rash, has persistent diarrhea or vomiting, has signs of dehydration, recurring fevers for 5 days, has a chronic medical problems like, sickle cell disease, heart problems, cancer, or lupus.</a:t>
            </a:r>
            <a:endParaRPr lang="en-US" sz="1200" dirty="0">
              <a:solidFill>
                <a:prstClr val="black"/>
              </a:solidFill>
            </a:endParaRPr>
          </a:p>
          <a:p>
            <a:pPr lvl="1">
              <a:buFont typeface="Wingdings" pitchFamily="2" charset="2"/>
              <a:buChar char="Ø"/>
            </a:pPr>
            <a:endParaRPr lang="en-US" sz="800" dirty="0">
              <a:solidFill>
                <a:prstClr val="black"/>
              </a:solidFill>
            </a:endParaRPr>
          </a:p>
          <a:p>
            <a:pPr lvl="1">
              <a:buFont typeface="Wingdings" pitchFamily="2" charset="2"/>
              <a:buChar char="Ø"/>
            </a:pPr>
            <a:endParaRPr lang="en-US" sz="1000" b="1" dirty="0" smtClean="0"/>
          </a:p>
        </p:txBody>
      </p:sp>
    </p:spTree>
    <p:extLst>
      <p:ext uri="{BB962C8B-B14F-4D97-AF65-F5344CB8AC3E}">
        <p14:creationId xmlns:p14="http://schemas.microsoft.com/office/powerpoint/2010/main" val="2027190752"/>
      </p:ext>
    </p:extLst>
  </p:cSld>
  <p:clrMapOvr>
    <a:masterClrMapping/>
  </p:clrMapOvr>
  <p:transition spd="med">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9|2.4|1.2|0.9"/>
</p:tagLst>
</file>

<file path=ppt/tags/tag10.xml><?xml version="1.0" encoding="utf-8"?>
<p:tagLst xmlns:a="http://schemas.openxmlformats.org/drawingml/2006/main" xmlns:r="http://schemas.openxmlformats.org/officeDocument/2006/relationships" xmlns:p="http://schemas.openxmlformats.org/presentationml/2006/main">
  <p:tag name="TIMING" val="|0.5|1.1|1.5"/>
</p:tagLst>
</file>

<file path=ppt/tags/tag11.xml><?xml version="1.0" encoding="utf-8"?>
<p:tagLst xmlns:a="http://schemas.openxmlformats.org/drawingml/2006/main" xmlns:r="http://schemas.openxmlformats.org/officeDocument/2006/relationships" xmlns:p="http://schemas.openxmlformats.org/presentationml/2006/main">
  <p:tag name="TIMING" val="|0.5|1.1|1.5"/>
</p:tagLst>
</file>

<file path=ppt/tags/tag12.xml><?xml version="1.0" encoding="utf-8"?>
<p:tagLst xmlns:a="http://schemas.openxmlformats.org/drawingml/2006/main" xmlns:r="http://schemas.openxmlformats.org/officeDocument/2006/relationships" xmlns:p="http://schemas.openxmlformats.org/presentationml/2006/main">
  <p:tag name="TIMING" val="|0.5|1.1|1.5"/>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6|1.4"/>
</p:tagLst>
</file>

<file path=ppt/tags/tag4.xml><?xml version="1.0" encoding="utf-8"?>
<p:tagLst xmlns:a="http://schemas.openxmlformats.org/drawingml/2006/main" xmlns:r="http://schemas.openxmlformats.org/officeDocument/2006/relationships" xmlns:p="http://schemas.openxmlformats.org/presentationml/2006/main">
  <p:tag name="TIMING" val="|0.6|1.2|1.1"/>
</p:tagLst>
</file>

<file path=ppt/tags/tag5.xml><?xml version="1.0" encoding="utf-8"?>
<p:tagLst xmlns:a="http://schemas.openxmlformats.org/drawingml/2006/main" xmlns:r="http://schemas.openxmlformats.org/officeDocument/2006/relationships" xmlns:p="http://schemas.openxmlformats.org/presentationml/2006/main">
  <p:tag name="TIMING" val="|0.5|1|1.2"/>
</p:tagLst>
</file>

<file path=ppt/tags/tag6.xml><?xml version="1.0" encoding="utf-8"?>
<p:tagLst xmlns:a="http://schemas.openxmlformats.org/drawingml/2006/main" xmlns:r="http://schemas.openxmlformats.org/officeDocument/2006/relationships" xmlns:p="http://schemas.openxmlformats.org/presentationml/2006/main">
  <p:tag name="TIMING" val="|0.6|4.3|0.8"/>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0.5|1.1|1.5"/>
</p:tagLst>
</file>

<file path=ppt/tags/tag9.xml><?xml version="1.0" encoding="utf-8"?>
<p:tagLst xmlns:a="http://schemas.openxmlformats.org/drawingml/2006/main" xmlns:r="http://schemas.openxmlformats.org/officeDocument/2006/relationships" xmlns:p="http://schemas.openxmlformats.org/presentationml/2006/main">
  <p:tag name="TIMING" val="|0.5|1.1|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raining presentation- PowerPoint 2003—Create your first presentation">
  <a:themeElements>
    <a:clrScheme name="Training presentation- PowerPoint 2003—Create your first presentatio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7500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7500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raining presentation- PowerPoint 2003—Create your firs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ining presentation- PowerPoint 2003—Create your firs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ining presentation- PowerPoint 2003—Create your firs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ining presentation- PowerPoint 2003—Create your firs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ining presentation- PowerPoint 2003—Create your firs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ining presentation- PowerPoint 2003—Create your firs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ining presentation- PowerPoint 2003—Create your firs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ining presentation- PowerPoint 2003—Create your firs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ining presentation- PowerPoint 2003—Create your firs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ining presentation- PowerPoint 2003—Create your firs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ining presentation- PowerPoint 2003—Create your firs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ining presentation- PowerPoint 2003—Create your firs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raining presentation- PowerPoint 2003—Create your first presentatio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9207</Words>
  <Application>Microsoft Office PowerPoint</Application>
  <PresentationFormat>On-screen Show (4:3)</PresentationFormat>
  <Paragraphs>702</Paragraphs>
  <Slides>75</Slides>
  <Notes>51</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75</vt:i4>
      </vt:variant>
    </vt:vector>
  </HeadingPairs>
  <TitlesOfParts>
    <vt:vector size="92" baseType="lpstr">
      <vt:lpstr>AR CHRISTY</vt:lpstr>
      <vt:lpstr>Arial</vt:lpstr>
      <vt:lpstr>Bookman Old Style</vt:lpstr>
      <vt:lpstr>Calibri</vt:lpstr>
      <vt:lpstr>Comic Sans MS</vt:lpstr>
      <vt:lpstr>CourierNewPSMT</vt:lpstr>
      <vt:lpstr>Gill Sans MT</vt:lpstr>
      <vt:lpstr>Segoe Script</vt:lpstr>
      <vt:lpstr>Tahoma</vt:lpstr>
      <vt:lpstr>Times New Roman</vt:lpstr>
      <vt:lpstr>Verdana</vt:lpstr>
      <vt:lpstr>Wingdings</vt:lpstr>
      <vt:lpstr>Wingdings 2</vt:lpstr>
      <vt:lpstr>Training presentation- PowerPoint 2003—Create your first presentation</vt:lpstr>
      <vt:lpstr>Aspect</vt:lpstr>
      <vt:lpstr>Office Theme</vt:lpstr>
      <vt:lpstr>Acrobat Document</vt:lpstr>
      <vt:lpstr>Annual Review of Required Topics</vt:lpstr>
      <vt:lpstr>Course contents</vt:lpstr>
      <vt:lpstr>Overview: DDS Training Requirements</vt:lpstr>
      <vt:lpstr>What is the goal?</vt:lpstr>
      <vt:lpstr>Required Topics</vt:lpstr>
      <vt:lpstr>FIRST AID - REFRESHER</vt:lpstr>
      <vt:lpstr>FIRST AID (Cont.)</vt:lpstr>
      <vt:lpstr>FIRST AID (Cont.)</vt:lpstr>
      <vt:lpstr>FIRST AID (Cont.) </vt:lpstr>
      <vt:lpstr>FIRST AID (Cont.) </vt:lpstr>
      <vt:lpstr>FIRST AID (Cont.)</vt:lpstr>
      <vt:lpstr>PowerPoint Presentation</vt:lpstr>
      <vt:lpstr>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 </vt:lpstr>
      <vt:lpstr>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 </vt:lpstr>
      <vt:lpstr>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 </vt:lpstr>
      <vt:lpstr>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 </vt:lpstr>
      <vt:lpstr>Issues Regarding Prevention of Acquired Immunodeficiency Syndrome (AIDS), Hepatitis B (HIV) and/or other Blood Borne Pathogens and the application of Federal Civil Rights Laws to persons with AIDS or HIV related condition for those who may be perceived to have AIDS or HIV related conditions </vt:lpstr>
      <vt:lpstr>DDS Administrative Policy, Chemical Right to Know</vt:lpstr>
      <vt:lpstr>PowerPoint Presentation</vt:lpstr>
      <vt:lpstr>PowerPoint Presentation</vt:lpstr>
      <vt:lpstr>PowerPoint Presentation</vt:lpstr>
      <vt:lpstr>PowerPoint Presentation</vt:lpstr>
      <vt:lpstr>PowerPoint Presentation</vt:lpstr>
      <vt:lpstr>Crisis Response Plan LCCS will call 911/ access necessary emergency agencies for evacuation routes. Emergency lighting is in the Preschool, Adult, and Residential Housing. All other doors have Exit Signs. This information is in addition to the Crisis Response Book that was given to you.</vt:lpstr>
      <vt:lpstr>Violence in the Workplace  This information is in addition to the Crisis Response Book that was given to you.</vt:lpstr>
      <vt:lpstr>    Overview of Federal and State Laws</vt:lpstr>
      <vt:lpstr>Overview of Federal and State Laws</vt:lpstr>
      <vt:lpstr>DHS ORGANIZATIONAL CHART</vt:lpstr>
      <vt:lpstr>DEVELOPMENTAL DISABILITIES ORGANIZATIONAL CHART</vt:lpstr>
      <vt:lpstr>History, Philosophy Goals, Program Practices, Policies, and Procedures of Local Organization</vt:lpstr>
      <vt:lpstr>History, Philosophy Goals, Program Practices, Policies, and Procedures of Local Organization</vt:lpstr>
      <vt:lpstr>History, Philosophy Goals, Program Practices, Policies, and Procedures of Local Organization</vt:lpstr>
      <vt:lpstr>History, Philosophy Goals, Program Practices, Policies, and Procedures of Local Organization</vt:lpstr>
      <vt:lpstr>WHAT IS MENTAL RETARDATION?</vt:lpstr>
      <vt:lpstr>WHAT IS DEVELOPMENTAL DELAYED?</vt:lpstr>
      <vt:lpstr>What are developmental milestones?</vt:lpstr>
      <vt:lpstr>What Diagnosis Qualifies You for DDTCS?</vt:lpstr>
      <vt:lpstr>HIPAA POLICIES &amp; PROCEDURES</vt:lpstr>
      <vt:lpstr>*******     NORMALIZATION        *******</vt:lpstr>
      <vt:lpstr>DDS Service Policy- Maltreatment Prevention, Reporting Alleged Maltreatment of children and adults and Investigation</vt:lpstr>
      <vt:lpstr>Identifying Abuse and Neglect Physical and Behavioral Indicators of Child Abuse and Neglect </vt:lpstr>
      <vt:lpstr>PowerPoint Presentation</vt:lpstr>
      <vt:lpstr>PowerPoint Presentation</vt:lpstr>
      <vt:lpstr> Procedure for Incident Reporting</vt:lpstr>
      <vt:lpstr>DDS Administrative Policy – Incident Reporting</vt:lpstr>
      <vt:lpstr>Grievance Procedures for Persons Served by the Organization and Personnel</vt:lpstr>
      <vt:lpstr>Individuals Appeals</vt:lpstr>
      <vt:lpstr>PERSONNEL APPEALS</vt:lpstr>
      <vt:lpstr>Procedures for Behavior Management</vt:lpstr>
      <vt:lpstr>Behavior Management con’t</vt:lpstr>
      <vt:lpstr>Behavior Management - con’t</vt:lpstr>
      <vt:lpstr>Behavior Management - con’t</vt:lpstr>
      <vt:lpstr>COMMUNITY INTEGRATION</vt:lpstr>
      <vt:lpstr>Important Techniques to  Community Integration </vt:lpstr>
      <vt:lpstr>Important Techniques to  Community Integration –cont’d</vt:lpstr>
      <vt:lpstr>Legal rights for persons served by the organization</vt:lpstr>
      <vt:lpstr>Legal rights for persons served by the organization</vt:lpstr>
      <vt:lpstr>Legal rights for persons served by the organization</vt:lpstr>
      <vt:lpstr>Legal rights for persons served by the organization</vt:lpstr>
      <vt:lpstr>Legal Rights for Persons Served by the Organization</vt:lpstr>
      <vt:lpstr>MEDICATION – implication, side effects, legality of administering medication</vt:lpstr>
      <vt:lpstr>PowerPoint Presentation</vt:lpstr>
      <vt:lpstr>Overview of Federal and State Laws</vt:lpstr>
      <vt:lpstr>Overview of Federal and State Laws</vt:lpstr>
      <vt:lpstr>Overview of Federal and State Laws</vt:lpstr>
      <vt:lpstr>Overview of Federal and State Laws</vt:lpstr>
      <vt:lpstr>Overview of Federal and State Laws</vt:lpstr>
      <vt:lpstr>Overview of Federal and State Laws</vt:lpstr>
      <vt:lpstr>Overview of Federal and State Laws</vt:lpstr>
      <vt:lpstr>Overview of Federal and State Laws</vt:lpstr>
      <vt:lpstr>Overview of Federal and State Laws</vt:lpstr>
      <vt:lpstr>Overview of Federal and State Laws</vt:lpstr>
      <vt:lpstr>Overview of Federal and State Laws</vt:lpstr>
      <vt:lpstr>Post Test</vt:lpstr>
      <vt:lpstr>Post Test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of Required Topics</dc:title>
  <dc:creator/>
  <cp:lastModifiedBy/>
  <cp:revision>44</cp:revision>
  <dcterms:created xsi:type="dcterms:W3CDTF">2005-12-28T15:33:27Z</dcterms:created>
  <dcterms:modified xsi:type="dcterms:W3CDTF">2014-07-13T18:26:01Z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TC100829091033</vt:lpwstr>
  </property>
</Properties>
</file>